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Play"/>
      <p:regular r:id="rId30"/>
      <p:bold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4.xml"/><Relationship Id="rId33" Type="http://schemas.openxmlformats.org/officeDocument/2006/relationships/font" Target="fonts/HelveticaNeue-bold.fntdata"/><Relationship Id="rId10" Type="http://schemas.openxmlformats.org/officeDocument/2006/relationships/slide" Target="slides/slide3.xml"/><Relationship Id="rId32" Type="http://schemas.openxmlformats.org/officeDocument/2006/relationships/font" Target="fonts/HelveticaNeue-regular.fntdata"/><Relationship Id="rId13" Type="http://schemas.openxmlformats.org/officeDocument/2006/relationships/slide" Target="slides/slide6.xml"/><Relationship Id="rId35" Type="http://schemas.openxmlformats.org/officeDocument/2006/relationships/font" Target="fonts/HelveticaNeue-boldItalic.fntdata"/><Relationship Id="rId12" Type="http://schemas.openxmlformats.org/officeDocument/2006/relationships/slide" Target="slides/slide5.xml"/><Relationship Id="rId34" Type="http://schemas.openxmlformats.org/officeDocument/2006/relationships/font" Target="fonts/HelveticaNeue-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7a5157b04b_2_75: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02" name="Google Shape;202;g37a5157b04b_2_75: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7a5157b04b_2_240: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7a5157b04b_2_240: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01" name="Google Shape;301;g37a5157b04b_2_240: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a5157b04b_2_247: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308" name="Google Shape;308;g37a5157b04b_2_247: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7a5157b04b_2_255: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37a5157b04b_2_255: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18" name="Google Shape;318;g37a5157b04b_2_255: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a5157b04b_2_267: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7a5157b04b_2_267: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32" name="Google Shape;332;g37a5157b04b_2_267: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7a5157b04b_2_311: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37a5157b04b_2_311: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77" name="Google Shape;377;g37a5157b04b_2_311: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a5157b04b_2_325: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7a5157b04b_2_325: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92" name="Google Shape;392;g37a5157b04b_2_325: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7a5157b04b_2_331: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37a5157b04b_2_331: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399" name="Google Shape;399;g37a5157b04b_2_331: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7a5157b04b_2_338: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406" name="Google Shape;406;g37a5157b04b_2_338: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7a5157b04b_2_346: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37a5157b04b_2_346: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416" name="Google Shape;416;g37a5157b04b_2_346: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7a5157b04b_2_357: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427" name="Google Shape;427;g37a5157b04b_2_357: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a5157b04b_2_84: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7a5157b04b_2_84: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212" name="Google Shape;212;g37a5157b04b_2_84: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a5157b04b_2_373: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444" name="Google Shape;444;g37a5157b04b_2_373: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7a5157b04b_2_379: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451" name="Google Shape;451;g37a5157b04b_2_379: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a5157b04b_2_384: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7a5157b04b_2_384: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458" name="Google Shape;458;g37a5157b04b_2_384: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a5157b04b_2_89: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7a5157b04b_2_89: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218" name="Google Shape;218;g37a5157b04b_2_89: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a5157b04b_2_120: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49" name="Google Shape;249;g37a5157b04b_2_120: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a5157b04b_2_128: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7a5157b04b_2_128: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259" name="Google Shape;259;g37a5157b04b_2_128: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a5157b04b_2_137: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68" name="Google Shape;268;g37a5157b04b_2_137: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7a5157b04b_2_145: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37a5157b04b_2_145: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278" name="Google Shape;278;g37a5157b04b_2_145: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a5157b04b_2_225: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83" name="Google Shape;283;g37a5157b04b_2_225: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7a5157b04b_2_233: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7a5157b04b_2_233: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
        <p:nvSpPr>
          <p:cNvPr id="293" name="Google Shape;293;g37a5157b04b_2_233:notes"/>
          <p:cNvSpPr txBox="1"/>
          <p:nvPr>
            <p:ph idx="12" type="sldNum"/>
          </p:nvPr>
        </p:nvSpPr>
        <p:spPr>
          <a:xfrm>
            <a:off x="3884026" y="8684926"/>
            <a:ext cx="2972421" cy="459074"/>
          </a:xfrm>
          <a:prstGeom prst="rect">
            <a:avLst/>
          </a:prstGeom>
          <a:noFill/>
          <a:ln>
            <a:noFill/>
          </a:ln>
        </p:spPr>
        <p:txBody>
          <a:bodyPr anchorCtr="0" anchor="b" bIns="44800" lIns="89600" spcFirstLastPara="1" rIns="89600" wrap="square" tIns="448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zawartość"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0" name="Google Shape;14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łówek sekcji" type="secHead">
  <p:cSld name="SECTION_HEADER">
    <p:spTree>
      <p:nvGrpSpPr>
        <p:cNvPr id="143" name="Shape 143"/>
        <p:cNvGrpSpPr/>
        <p:nvPr/>
      </p:nvGrpSpPr>
      <p:grpSpPr>
        <a:xfrm>
          <a:off x="0" y="0"/>
          <a:ext cx="0" cy="0"/>
          <a:chOff x="0" y="0"/>
          <a:chExt cx="0" cy="0"/>
        </a:xfrm>
      </p:grpSpPr>
      <p:sp>
        <p:nvSpPr>
          <p:cNvPr id="144" name="Google Shape;144;p2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5" name="Google Shape;145;p2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146" name="Google Shape;14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wa elementy zawartości" type="twoObj">
  <p:cSld name="TWO_OBJECTS">
    <p:spTree>
      <p:nvGrpSpPr>
        <p:cNvPr id="149" name="Shape 149"/>
        <p:cNvGrpSpPr/>
        <p:nvPr/>
      </p:nvGrpSpPr>
      <p:grpSpPr>
        <a:xfrm>
          <a:off x="0" y="0"/>
          <a:ext cx="0" cy="0"/>
          <a:chOff x="0" y="0"/>
          <a:chExt cx="0" cy="0"/>
        </a:xfrm>
      </p:grpSpPr>
      <p:sp>
        <p:nvSpPr>
          <p:cNvPr id="150" name="Google Shape;150;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ównanie" type="twoTxTwoObj">
  <p:cSld name="TWO_OBJECTS_WITH_TEXT">
    <p:spTree>
      <p:nvGrpSpPr>
        <p:cNvPr id="156" name="Shape 156"/>
        <p:cNvGrpSpPr/>
        <p:nvPr/>
      </p:nvGrpSpPr>
      <p:grpSpPr>
        <a:xfrm>
          <a:off x="0" y="0"/>
          <a:ext cx="0" cy="0"/>
          <a:chOff x="0" y="0"/>
          <a:chExt cx="0" cy="0"/>
        </a:xfrm>
      </p:grpSpPr>
      <p:sp>
        <p:nvSpPr>
          <p:cNvPr id="157" name="Google Shape;157;p3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3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9" name="Google Shape;159;p3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3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1" name="Google Shape;161;p3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lko tytuł" type="titleOnly">
  <p:cSld name="TITLE_ONLY">
    <p:spTree>
      <p:nvGrpSpPr>
        <p:cNvPr id="165" name="Shape 165"/>
        <p:cNvGrpSpPr/>
        <p:nvPr/>
      </p:nvGrpSpPr>
      <p:grpSpPr>
        <a:xfrm>
          <a:off x="0" y="0"/>
          <a:ext cx="0" cy="0"/>
          <a:chOff x="0" y="0"/>
          <a:chExt cx="0" cy="0"/>
        </a:xfrm>
      </p:grpSpPr>
      <p:sp>
        <p:nvSpPr>
          <p:cNvPr id="166" name="Google Shape;166;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ty" type="blank">
  <p:cSld name="BLANK">
    <p:spTree>
      <p:nvGrpSpPr>
        <p:cNvPr id="170" name="Shape 170"/>
        <p:cNvGrpSpPr/>
        <p:nvPr/>
      </p:nvGrpSpPr>
      <p:grpSpPr>
        <a:xfrm>
          <a:off x="0" y="0"/>
          <a:ext cx="0" cy="0"/>
          <a:chOff x="0" y="0"/>
          <a:chExt cx="0" cy="0"/>
        </a:xfrm>
      </p:grpSpPr>
      <p:sp>
        <p:nvSpPr>
          <p:cNvPr id="171" name="Google Shape;171;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wartość z podpisem"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3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7" name="Google Shape;177;p3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8" name="Google Shape;178;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 z podpisem"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34"/>
          <p:cNvSpPr/>
          <p:nvPr>
            <p:ph idx="2" type="pic"/>
          </p:nvPr>
        </p:nvSpPr>
        <p:spPr>
          <a:xfrm>
            <a:off x="3887391" y="740569"/>
            <a:ext cx="4629150" cy="3655219"/>
          </a:xfrm>
          <a:prstGeom prst="rect">
            <a:avLst/>
          </a:prstGeom>
          <a:noFill/>
          <a:ln>
            <a:noFill/>
          </a:ln>
        </p:spPr>
      </p:sp>
      <p:sp>
        <p:nvSpPr>
          <p:cNvPr id="184" name="Google Shape;184;p3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5" name="Google Shape;185;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tekst pionowy"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0" name="Google Shape;190;p3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pionowy i teks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6" name="Google Shape;196;p3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9" name="Google Shape;199;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757575"/>
                </a:solidFill>
                <a:latin typeface="Arial"/>
                <a:ea typeface="Arial"/>
                <a:cs typeface="Arial"/>
                <a:sym typeface="Arial"/>
              </a:defRPr>
            </a:lvl1pPr>
            <a:lvl2pPr indent="0" lvl="1" marL="0" marR="0" rtl="0" algn="r">
              <a:spcBef>
                <a:spcPts val="0"/>
              </a:spcBef>
              <a:buNone/>
              <a:defRPr sz="900">
                <a:solidFill>
                  <a:srgbClr val="757575"/>
                </a:solidFill>
                <a:latin typeface="Arial"/>
                <a:ea typeface="Arial"/>
                <a:cs typeface="Arial"/>
                <a:sym typeface="Arial"/>
              </a:defRPr>
            </a:lvl2pPr>
            <a:lvl3pPr indent="0" lvl="2" marL="0" marR="0" rtl="0" algn="r">
              <a:spcBef>
                <a:spcPts val="0"/>
              </a:spcBef>
              <a:buNone/>
              <a:defRPr sz="900">
                <a:solidFill>
                  <a:srgbClr val="757575"/>
                </a:solidFill>
                <a:latin typeface="Arial"/>
                <a:ea typeface="Arial"/>
                <a:cs typeface="Arial"/>
                <a:sym typeface="Arial"/>
              </a:defRPr>
            </a:lvl3pPr>
            <a:lvl4pPr indent="0" lvl="3" marL="0" marR="0" rtl="0" algn="r">
              <a:spcBef>
                <a:spcPts val="0"/>
              </a:spcBef>
              <a:buNone/>
              <a:defRPr sz="900">
                <a:solidFill>
                  <a:srgbClr val="757575"/>
                </a:solidFill>
                <a:latin typeface="Arial"/>
                <a:ea typeface="Arial"/>
                <a:cs typeface="Arial"/>
                <a:sym typeface="Arial"/>
              </a:defRPr>
            </a:lvl4pPr>
            <a:lvl5pPr indent="0" lvl="4" marL="0" marR="0" rtl="0" algn="r">
              <a:spcBef>
                <a:spcPts val="0"/>
              </a:spcBef>
              <a:buNone/>
              <a:defRPr sz="900">
                <a:solidFill>
                  <a:srgbClr val="757575"/>
                </a:solidFill>
                <a:latin typeface="Arial"/>
                <a:ea typeface="Arial"/>
                <a:cs typeface="Arial"/>
                <a:sym typeface="Arial"/>
              </a:defRPr>
            </a:lvl5pPr>
            <a:lvl6pPr indent="0" lvl="5" marL="0" marR="0" rtl="0" algn="r">
              <a:spcBef>
                <a:spcPts val="0"/>
              </a:spcBef>
              <a:buNone/>
              <a:defRPr sz="900">
                <a:solidFill>
                  <a:srgbClr val="757575"/>
                </a:solidFill>
                <a:latin typeface="Arial"/>
                <a:ea typeface="Arial"/>
                <a:cs typeface="Arial"/>
                <a:sym typeface="Arial"/>
              </a:defRPr>
            </a:lvl6pPr>
            <a:lvl7pPr indent="0" lvl="6" marL="0" marR="0" rtl="0" algn="r">
              <a:spcBef>
                <a:spcPts val="0"/>
              </a:spcBef>
              <a:buNone/>
              <a:defRPr sz="900">
                <a:solidFill>
                  <a:srgbClr val="757575"/>
                </a:solidFill>
                <a:latin typeface="Arial"/>
                <a:ea typeface="Arial"/>
                <a:cs typeface="Arial"/>
                <a:sym typeface="Arial"/>
              </a:defRPr>
            </a:lvl7pPr>
            <a:lvl8pPr indent="0" lvl="7" marL="0" marR="0" rtl="0" algn="r">
              <a:spcBef>
                <a:spcPts val="0"/>
              </a:spcBef>
              <a:buNone/>
              <a:defRPr sz="900">
                <a:solidFill>
                  <a:srgbClr val="757575"/>
                </a:solidFill>
                <a:latin typeface="Arial"/>
                <a:ea typeface="Arial"/>
                <a:cs typeface="Arial"/>
                <a:sym typeface="Arial"/>
              </a:defRPr>
            </a:lvl8pPr>
            <a:lvl9pPr indent="0" lvl="8" marL="0" marR="0" rtl="0" algn="r">
              <a:spcBef>
                <a:spcPts val="0"/>
              </a:spcBef>
              <a:buNone/>
              <a:defRPr sz="900">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github.com/Brain-and-Consciousness/HB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en.wikipedia.org/wiki/Franz_Brentan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7.gif"/><Relationship Id="rId9" Type="http://schemas.openxmlformats.org/officeDocument/2006/relationships/hyperlink" Target="https://en.m.wikipedia.org/wiki/Consciousness" TargetMode="External"/><Relationship Id="rId5" Type="http://schemas.openxmlformats.org/officeDocument/2006/relationships/hyperlink" Target="https://en.m.wikipedia.org/wiki/Daniel_Dennett" TargetMode="External"/><Relationship Id="rId6" Type="http://schemas.openxmlformats.org/officeDocument/2006/relationships/hyperlink" Target="https://en.m.wikipedia.org/wiki/Intrinsic" TargetMode="External"/><Relationship Id="rId7" Type="http://schemas.openxmlformats.org/officeDocument/2006/relationships/hyperlink" Target="https://en.wiktionary.org/wiki/Private" TargetMode="External"/><Relationship Id="rId8" Type="http://schemas.openxmlformats.org/officeDocument/2006/relationships/hyperlink" Target="https://en.wiktionary.org/wiki/apprehend" TargetMode="External"/><Relationship Id="rId10"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en.wikipedia.org/wiki/File:ColorPhi.png" TargetMode="External"/><Relationship Id="rId4" Type="http://schemas.openxmlformats.org/officeDocument/2006/relationships/image" Target="../media/image29.png"/><Relationship Id="rId9" Type="http://schemas.openxmlformats.org/officeDocument/2006/relationships/image" Target="../media/image40.png"/><Relationship Id="rId5" Type="http://schemas.openxmlformats.org/officeDocument/2006/relationships/hyperlink" Target="https://en.wikipedia.org/wiki/File:ColorPhi2.png" TargetMode="External"/><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31.png"/><Relationship Id="rId11" Type="http://schemas.openxmlformats.org/officeDocument/2006/relationships/image" Target="../media/image43.png"/><Relationship Id="rId10" Type="http://schemas.openxmlformats.org/officeDocument/2006/relationships/image" Target="../media/image38.png"/><Relationship Id="rId13" Type="http://schemas.openxmlformats.org/officeDocument/2006/relationships/image" Target="../media/image34.png"/><Relationship Id="rId12"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0" Type="http://schemas.openxmlformats.org/officeDocument/2006/relationships/image" Target="../media/image13.png"/><Relationship Id="rId22" Type="http://schemas.openxmlformats.org/officeDocument/2006/relationships/image" Target="../media/image24.png"/><Relationship Id="rId21" Type="http://schemas.openxmlformats.org/officeDocument/2006/relationships/image" Target="../media/image8.png"/><Relationship Id="rId24" Type="http://schemas.openxmlformats.org/officeDocument/2006/relationships/hyperlink" Target="https://en.wikipedia.org/wiki/Amsterdam" TargetMode="External"/><Relationship Id="rId23"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 Id="rId9" Type="http://schemas.openxmlformats.org/officeDocument/2006/relationships/image" Target="../media/image7.png"/><Relationship Id="rId26" Type="http://schemas.openxmlformats.org/officeDocument/2006/relationships/image" Target="../media/image23.png"/><Relationship Id="rId25" Type="http://schemas.openxmlformats.org/officeDocument/2006/relationships/image" Target="../media/image36.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5.png"/><Relationship Id="rId8" Type="http://schemas.openxmlformats.org/officeDocument/2006/relationships/image" Target="../media/image3.png"/><Relationship Id="rId11" Type="http://schemas.openxmlformats.org/officeDocument/2006/relationships/image" Target="../media/image4.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18.png"/><Relationship Id="rId15" Type="http://schemas.openxmlformats.org/officeDocument/2006/relationships/image" Target="../media/image12.png"/><Relationship Id="rId14" Type="http://schemas.openxmlformats.org/officeDocument/2006/relationships/image" Target="../media/image16.png"/><Relationship Id="rId17" Type="http://schemas.openxmlformats.org/officeDocument/2006/relationships/image" Target="../media/image52.png"/><Relationship Id="rId16" Type="http://schemas.openxmlformats.org/officeDocument/2006/relationships/image" Target="../media/image6.png"/><Relationship Id="rId19" Type="http://schemas.openxmlformats.org/officeDocument/2006/relationships/image" Target="../media/image9.png"/><Relationship Id="rId1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hyperlink" Target="https://en.wikipedia.org/wiki/Magdalen_College,_Oxford" TargetMode="External"/><Relationship Id="rId9" Type="http://schemas.openxmlformats.org/officeDocument/2006/relationships/hyperlink" Target="https://en.wikipedia.org/wiki/PhD" TargetMode="External"/><Relationship Id="rId5" Type="http://schemas.openxmlformats.org/officeDocument/2006/relationships/hyperlink" Target="https://en.wikipedia.org/wiki/Magdalen_College,_Oxford" TargetMode="External"/><Relationship Id="rId6" Type="http://schemas.openxmlformats.org/officeDocument/2006/relationships/hyperlink" Target="https://en.wikipedia.org/wiki/B._A." TargetMode="External"/><Relationship Id="rId7" Type="http://schemas.openxmlformats.org/officeDocument/2006/relationships/hyperlink" Target="https://en.wikipedia.org/wiki/B._A." TargetMode="External"/><Relationship Id="rId8" Type="http://schemas.openxmlformats.org/officeDocument/2006/relationships/hyperlink" Target="https://en.wikipedia.org/wiki/King's_College_London" TargetMode="External"/><Relationship Id="rId10"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2135242" y="1498339"/>
            <a:ext cx="4873515"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Font typeface="Arial"/>
              <a:buNone/>
            </a:pPr>
            <a:r>
              <a:rPr lang="en" sz="1400">
                <a:latin typeface="Arial"/>
                <a:ea typeface="Arial"/>
                <a:cs typeface="Arial"/>
                <a:sym typeface="Arial"/>
              </a:rPr>
              <a:t>                </a:t>
            </a:r>
            <a:r>
              <a:rPr b="1" lang="en" sz="1500">
                <a:solidFill>
                  <a:srgbClr val="0070C0"/>
                </a:solidFill>
                <a:latin typeface="Arial"/>
                <a:ea typeface="Arial"/>
                <a:cs typeface="Arial"/>
                <a:sym typeface="Arial"/>
              </a:rPr>
              <a:t>Presentation of Jeffrey Gray’s book</a:t>
            </a:r>
            <a:br>
              <a:rPr b="1" lang="en" sz="1500">
                <a:solidFill>
                  <a:srgbClr val="0070C0"/>
                </a:solidFill>
                <a:latin typeface="Arial"/>
                <a:ea typeface="Arial"/>
                <a:cs typeface="Arial"/>
                <a:sym typeface="Arial"/>
              </a:rPr>
            </a:br>
            <a:br>
              <a:rPr b="1" lang="en" sz="1500">
                <a:solidFill>
                  <a:srgbClr val="0070C0"/>
                </a:solidFill>
                <a:latin typeface="Arial"/>
                <a:ea typeface="Arial"/>
                <a:cs typeface="Arial"/>
                <a:sym typeface="Arial"/>
              </a:rPr>
            </a:br>
            <a:r>
              <a:rPr b="1" lang="en" sz="1500">
                <a:solidFill>
                  <a:srgbClr val="0070C0"/>
                </a:solidFill>
                <a:latin typeface="Arial"/>
                <a:ea typeface="Arial"/>
                <a:cs typeface="Arial"/>
                <a:sym typeface="Arial"/>
              </a:rPr>
              <a:t>CONSCIOUSNESS creeping up on the Hard Problem</a:t>
            </a:r>
            <a:br>
              <a:rPr b="1" lang="en" sz="1500">
                <a:solidFill>
                  <a:srgbClr val="0070C0"/>
                </a:solidFill>
                <a:latin typeface="Arial"/>
                <a:ea typeface="Arial"/>
                <a:cs typeface="Arial"/>
                <a:sym typeface="Arial"/>
              </a:rPr>
            </a:br>
            <a:r>
              <a:rPr b="1" lang="en" sz="1500">
                <a:solidFill>
                  <a:srgbClr val="0070C0"/>
                </a:solidFill>
                <a:latin typeface="Arial"/>
                <a:ea typeface="Arial"/>
                <a:cs typeface="Arial"/>
                <a:sym typeface="Arial"/>
              </a:rPr>
              <a:t>                       </a:t>
            </a:r>
            <a:r>
              <a:rPr b="1" lang="en" sz="1200">
                <a:solidFill>
                  <a:srgbClr val="0070C0"/>
                </a:solidFill>
                <a:latin typeface="Arial"/>
                <a:ea typeface="Arial"/>
                <a:cs typeface="Arial"/>
                <a:sym typeface="Arial"/>
              </a:rPr>
              <a:t>Oxford University Press 2004  </a:t>
            </a:r>
            <a:endParaRPr b="1" sz="1200">
              <a:solidFill>
                <a:srgbClr val="0070C0"/>
              </a:solidFill>
              <a:latin typeface="Arial"/>
              <a:ea typeface="Arial"/>
              <a:cs typeface="Arial"/>
              <a:sym typeface="Arial"/>
            </a:endParaRPr>
          </a:p>
        </p:txBody>
      </p:sp>
      <p:sp>
        <p:nvSpPr>
          <p:cNvPr id="205" name="Google Shape;205;p37"/>
          <p:cNvSpPr txBox="1"/>
          <p:nvPr/>
        </p:nvSpPr>
        <p:spPr>
          <a:xfrm>
            <a:off x="2931999" y="2751500"/>
            <a:ext cx="3472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rgbClr val="0070C0"/>
                </a:solidFill>
                <a:latin typeface="Arial"/>
                <a:ea typeface="Arial"/>
                <a:cs typeface="Arial"/>
                <a:sym typeface="Arial"/>
              </a:rPr>
              <a:t>                      Boleslaw Srebro</a:t>
            </a:r>
            <a:endParaRPr sz="1100"/>
          </a:p>
          <a:p>
            <a:pPr indent="0" lvl="0" marL="0" marR="0" rtl="0" algn="l">
              <a:spcBef>
                <a:spcPts val="0"/>
              </a:spcBef>
              <a:spcAft>
                <a:spcPts val="0"/>
              </a:spcAft>
              <a:buNone/>
            </a:pPr>
            <a:r>
              <a:rPr b="1" lang="en" sz="1400">
                <a:solidFill>
                  <a:srgbClr val="0070C0"/>
                </a:solidFill>
                <a:latin typeface="Arial"/>
                <a:ea typeface="Arial"/>
                <a:cs typeface="Arial"/>
                <a:sym typeface="Arial"/>
              </a:rPr>
              <a:t>Emeritus, Department of Biomedicine </a:t>
            </a:r>
            <a:endParaRPr sz="1100"/>
          </a:p>
          <a:p>
            <a:pPr indent="0" lvl="0" marL="0" marR="0" rtl="0" algn="l">
              <a:spcBef>
                <a:spcPts val="0"/>
              </a:spcBef>
              <a:spcAft>
                <a:spcPts val="0"/>
              </a:spcAft>
              <a:buNone/>
            </a:pPr>
            <a:r>
              <a:rPr b="1" lang="en" sz="1400">
                <a:solidFill>
                  <a:srgbClr val="0070C0"/>
                </a:solidFill>
                <a:latin typeface="Arial"/>
                <a:ea typeface="Arial"/>
                <a:cs typeface="Arial"/>
                <a:sym typeface="Arial"/>
              </a:rPr>
              <a:t>                  University of Bergen </a:t>
            </a:r>
            <a:endParaRPr sz="1100"/>
          </a:p>
        </p:txBody>
      </p:sp>
      <p:sp>
        <p:nvSpPr>
          <p:cNvPr id="206" name="Google Shape;206;p37"/>
          <p:cNvSpPr txBox="1"/>
          <p:nvPr/>
        </p:nvSpPr>
        <p:spPr>
          <a:xfrm>
            <a:off x="3698400" y="4718250"/>
            <a:ext cx="111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2028-08-26</a:t>
            </a:r>
            <a:endParaRPr sz="1100"/>
          </a:p>
        </p:txBody>
      </p:sp>
      <p:pic>
        <p:nvPicPr>
          <p:cNvPr id="207" name="Google Shape;207;p37"/>
          <p:cNvPicPr preferRelativeResize="0"/>
          <p:nvPr/>
        </p:nvPicPr>
        <p:blipFill rotWithShape="1">
          <a:blip r:embed="rId3">
            <a:alphaModFix/>
          </a:blip>
          <a:srcRect b="0" l="0" r="0" t="0"/>
          <a:stretch/>
        </p:blipFill>
        <p:spPr>
          <a:xfrm>
            <a:off x="7198550" y="67818"/>
            <a:ext cx="1897774" cy="701351"/>
          </a:xfrm>
          <a:prstGeom prst="rect">
            <a:avLst/>
          </a:prstGeom>
          <a:noFill/>
          <a:ln>
            <a:noFill/>
          </a:ln>
        </p:spPr>
      </p:pic>
      <p:sp>
        <p:nvSpPr>
          <p:cNvPr id="208" name="Google Shape;208;p37"/>
          <p:cNvSpPr txBox="1"/>
          <p:nvPr/>
        </p:nvSpPr>
        <p:spPr>
          <a:xfrm>
            <a:off x="7198560" y="769169"/>
            <a:ext cx="18978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rgbClr val="0000FF"/>
                </a:solidFill>
                <a:uFill>
                  <a:noFill/>
                </a:uFill>
                <a:latin typeface="Arial"/>
                <a:ea typeface="Arial"/>
                <a:cs typeface="Arial"/>
                <a:sym typeface="Arial"/>
                <a:hlinkClick r:id="rId4">
                  <a:extLst>
                    <a:ext uri="{A12FA001-AC4F-418D-AE19-62706E023703}">
                      <ahyp:hlinkClr val="tx"/>
                    </a:ext>
                  </a:extLst>
                </a:hlinkClick>
              </a:rPr>
              <a:t>https://github.com/Brain-and-Consciousness/HBF</a:t>
            </a:r>
            <a:r>
              <a:rPr lang="en" sz="600">
                <a:solidFill>
                  <a:srgbClr val="0000FF"/>
                </a:solidFill>
                <a:latin typeface="Arial"/>
                <a:ea typeface="Arial"/>
                <a:cs typeface="Arial"/>
                <a:sym typeface="Arial"/>
              </a:rPr>
              <a:t>  </a:t>
            </a:r>
            <a:endParaRPr sz="1100">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nvSpPr>
        <p:spPr>
          <a:xfrm>
            <a:off x="363464" y="267242"/>
            <a:ext cx="3751337" cy="3964163"/>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a:t>
            </a:r>
            <a:r>
              <a:rPr lang="en" sz="1200">
                <a:solidFill>
                  <a:srgbClr val="0070C0"/>
                </a:solidFill>
                <a:latin typeface="Arial"/>
                <a:ea typeface="Arial"/>
                <a:cs typeface="Arial"/>
                <a:sym typeface="Arial"/>
              </a:rPr>
              <a:t> </a:t>
            </a:r>
            <a:r>
              <a:rPr b="1" lang="en" sz="1200">
                <a:solidFill>
                  <a:srgbClr val="0070C0"/>
                </a:solidFill>
                <a:latin typeface="Arial"/>
                <a:ea typeface="Arial"/>
                <a:cs typeface="Arial"/>
                <a:sym typeface="Arial"/>
              </a:rPr>
              <a:t>Stances toward the problem of consciousness. </a:t>
            </a:r>
            <a:endParaRPr sz="1200">
              <a:solidFill>
                <a:srgbClr val="0070C0"/>
              </a:solidFill>
              <a:latin typeface="Arial"/>
              <a:ea typeface="Arial"/>
              <a:cs typeface="Arial"/>
              <a:sym typeface="Arial"/>
            </a:endParaRPr>
          </a:p>
          <a:p>
            <a:pPr indent="0" lvl="0" marL="0" marR="0" rtl="0" algn="l">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This chapter begins with a brief description of different spaces of conscious experience. It then distinguishes between the </a:t>
            </a:r>
            <a:r>
              <a:rPr b="1" i="1" lang="en" sz="900">
                <a:solidFill>
                  <a:srgbClr val="0070C0"/>
                </a:solidFill>
                <a:latin typeface="Arial"/>
                <a:ea typeface="Arial"/>
                <a:cs typeface="Arial"/>
                <a:sym typeface="Arial"/>
              </a:rPr>
              <a:t>contents</a:t>
            </a:r>
            <a:r>
              <a:rPr b="1" lang="en" sz="900">
                <a:solidFill>
                  <a:srgbClr val="0070C0"/>
                </a:solidFill>
                <a:latin typeface="Arial"/>
                <a:ea typeface="Arial"/>
                <a:cs typeface="Arial"/>
                <a:sym typeface="Arial"/>
              </a:rPr>
              <a:t> of consciousness and </a:t>
            </a:r>
            <a:r>
              <a:rPr b="1" i="1" lang="en" sz="900">
                <a:solidFill>
                  <a:srgbClr val="0070C0"/>
                </a:solidFill>
                <a:latin typeface="Arial"/>
                <a:ea typeface="Arial"/>
                <a:cs typeface="Arial"/>
                <a:sym typeface="Arial"/>
              </a:rPr>
              <a:t>states</a:t>
            </a:r>
            <a:r>
              <a:rPr b="1" lang="en" sz="900">
                <a:solidFill>
                  <a:srgbClr val="0070C0"/>
                </a:solidFill>
                <a:latin typeface="Arial"/>
                <a:ea typeface="Arial"/>
                <a:cs typeface="Arial"/>
                <a:sym typeface="Arial"/>
              </a:rPr>
              <a:t> of consciousness. </a:t>
            </a:r>
            <a:r>
              <a:rPr lang="en" sz="900">
                <a:solidFill>
                  <a:schemeClr val="dk1"/>
                </a:solidFill>
                <a:latin typeface="Arial"/>
                <a:ea typeface="Arial"/>
                <a:cs typeface="Arial"/>
                <a:sym typeface="Arial"/>
              </a:rPr>
              <a:t>This is followed by the discussion of the four different points of view (‘stances’) that one can adopt </a:t>
            </a:r>
            <a:r>
              <a:rPr lang="en" sz="1100">
                <a:solidFill>
                  <a:schemeClr val="dk1"/>
                </a:solidFill>
                <a:latin typeface="Arial"/>
                <a:ea typeface="Arial"/>
                <a:cs typeface="Arial"/>
                <a:sym typeface="Arial"/>
              </a:rPr>
              <a:t>towards</a:t>
            </a:r>
            <a:r>
              <a:rPr lang="en" sz="900">
                <a:solidFill>
                  <a:schemeClr val="dk1"/>
                </a:solidFill>
                <a:latin typeface="Arial"/>
                <a:ea typeface="Arial"/>
                <a:cs typeface="Arial"/>
                <a:sym typeface="Arial"/>
              </a:rPr>
              <a:t> the problem of consciousness. </a:t>
            </a:r>
            <a:endParaRPr sz="1100"/>
          </a:p>
          <a:p>
            <a:pPr indent="0" lvl="0" marL="0" marR="0" rtl="0" algn="l">
              <a:spcBef>
                <a:spcPts val="0"/>
              </a:spcBef>
              <a:spcAft>
                <a:spcPts val="0"/>
              </a:spcAft>
              <a:buClr>
                <a:schemeClr val="dk1"/>
              </a:buClr>
              <a:buSzPts val="900"/>
              <a:buFont typeface="Arial"/>
              <a:buNone/>
            </a:pPr>
            <a:r>
              <a:t/>
            </a:r>
            <a:endParaRPr b="1" sz="900">
              <a:solidFill>
                <a:schemeClr val="dk1"/>
              </a:solidFill>
              <a:latin typeface="Arial"/>
              <a:ea typeface="Arial"/>
              <a:cs typeface="Arial"/>
              <a:sym typeface="Arial"/>
            </a:endParaRPr>
          </a:p>
          <a:p>
            <a:pPr indent="0" lvl="0" marL="0" marR="0" rtl="0" algn="l">
              <a:spcBef>
                <a:spcPts val="0"/>
              </a:spcBef>
              <a:spcAft>
                <a:spcPts val="0"/>
              </a:spcAft>
              <a:buClr>
                <a:srgbClr val="0070C0"/>
              </a:buClr>
              <a:buSzPts val="900"/>
              <a:buFont typeface="Arial"/>
              <a:buNone/>
            </a:pPr>
            <a:r>
              <a:rPr b="1" lang="en" sz="900">
                <a:solidFill>
                  <a:srgbClr val="0070C0"/>
                </a:solidFill>
                <a:latin typeface="Arial"/>
                <a:ea typeface="Arial"/>
                <a:cs typeface="Arial"/>
                <a:sym typeface="Arial"/>
              </a:rPr>
              <a:t>The first </a:t>
            </a:r>
            <a:r>
              <a:rPr lang="en" sz="900">
                <a:solidFill>
                  <a:schemeClr val="dk1"/>
                </a:solidFill>
                <a:latin typeface="Arial"/>
                <a:ea typeface="Arial"/>
                <a:cs typeface="Arial"/>
                <a:sym typeface="Arial"/>
              </a:rPr>
              <a:t>(‘naïve’) stance is taken by all of us before we have thought much about consciousness. This stance takes conscious experience for granted as the firm ground from which to approach all other problems. </a:t>
            </a:r>
            <a:endParaRPr sz="1100"/>
          </a:p>
          <a:p>
            <a:pPr indent="0" lvl="0" marL="0" marR="0" rtl="0" algn="l">
              <a:spcBef>
                <a:spcPts val="0"/>
              </a:spcBef>
              <a:spcAft>
                <a:spcPts val="0"/>
              </a:spcAft>
              <a:buClr>
                <a:schemeClr val="dk1"/>
              </a:buClr>
              <a:buSzPts val="600"/>
              <a:buFont typeface="Arial"/>
              <a:buNone/>
            </a:pPr>
            <a:r>
              <a:t/>
            </a:r>
            <a:endParaRPr b="1" sz="600">
              <a:solidFill>
                <a:schemeClr val="dk1"/>
              </a:solidFill>
              <a:latin typeface="Arial"/>
              <a:ea typeface="Arial"/>
              <a:cs typeface="Arial"/>
              <a:sym typeface="Arial"/>
            </a:endParaRPr>
          </a:p>
          <a:p>
            <a:pPr indent="0" lvl="0" marL="0" marR="0" rtl="0" algn="l">
              <a:spcBef>
                <a:spcPts val="0"/>
              </a:spcBef>
              <a:spcAft>
                <a:spcPts val="0"/>
              </a:spcAft>
              <a:buClr>
                <a:srgbClr val="0070C0"/>
              </a:buClr>
              <a:buSzPts val="900"/>
              <a:buFont typeface="Arial"/>
              <a:buNone/>
            </a:pPr>
            <a:r>
              <a:rPr b="1" lang="en" sz="900">
                <a:solidFill>
                  <a:srgbClr val="0070C0"/>
                </a:solidFill>
                <a:latin typeface="Arial"/>
                <a:ea typeface="Arial"/>
                <a:cs typeface="Arial"/>
                <a:sym typeface="Arial"/>
              </a:rPr>
              <a:t>The second </a:t>
            </a:r>
            <a:r>
              <a:rPr lang="en" sz="900">
                <a:solidFill>
                  <a:schemeClr val="dk1"/>
                </a:solidFill>
                <a:latin typeface="Arial"/>
                <a:ea typeface="Arial"/>
                <a:cs typeface="Arial"/>
                <a:sym typeface="Arial"/>
              </a:rPr>
              <a:t>(‘normal science’) stance is taken by a large number of scientists and philosophers, some of whom have thought about consciousness very little, others a great deal. </a:t>
            </a:r>
            <a:endParaRPr sz="1100"/>
          </a:p>
          <a:p>
            <a:pPr indent="0" lvl="0" marL="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0" lvl="0" marL="0" marR="0" rtl="0" algn="l">
              <a:spcBef>
                <a:spcPts val="0"/>
              </a:spcBef>
              <a:spcAft>
                <a:spcPts val="0"/>
              </a:spcAft>
              <a:buClr>
                <a:srgbClr val="0070C0"/>
              </a:buClr>
              <a:buSzPts val="900"/>
              <a:buFont typeface="Arial"/>
              <a:buNone/>
            </a:pPr>
            <a:r>
              <a:rPr b="1" lang="en" sz="900">
                <a:solidFill>
                  <a:srgbClr val="0070C0"/>
                </a:solidFill>
                <a:latin typeface="Arial"/>
                <a:ea typeface="Arial"/>
                <a:cs typeface="Arial"/>
                <a:sym typeface="Arial"/>
              </a:rPr>
              <a:t>The third </a:t>
            </a:r>
            <a:r>
              <a:rPr lang="en" sz="900">
                <a:solidFill>
                  <a:schemeClr val="dk1"/>
                </a:solidFill>
                <a:latin typeface="Arial"/>
                <a:ea typeface="Arial"/>
                <a:cs typeface="Arial"/>
                <a:sym typeface="Arial"/>
              </a:rPr>
              <a:t>(‘new theory’) stance accepts the importance of these normal-science problems. </a:t>
            </a:r>
            <a:endParaRPr sz="1100"/>
          </a:p>
          <a:p>
            <a:pPr indent="0" lvl="0" marL="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0" lvl="0" marL="0" marR="0" rtl="0" algn="l">
              <a:spcBef>
                <a:spcPts val="0"/>
              </a:spcBef>
              <a:spcAft>
                <a:spcPts val="0"/>
              </a:spcAft>
              <a:buClr>
                <a:srgbClr val="0070C0"/>
              </a:buClr>
              <a:buSzPts val="900"/>
              <a:buFont typeface="Arial"/>
              <a:buNone/>
            </a:pPr>
            <a:r>
              <a:rPr b="1" lang="en" sz="900">
                <a:solidFill>
                  <a:srgbClr val="0070C0"/>
                </a:solidFill>
                <a:latin typeface="Arial"/>
                <a:ea typeface="Arial"/>
                <a:cs typeface="Arial"/>
                <a:sym typeface="Arial"/>
              </a:rPr>
              <a:t>The fourth </a:t>
            </a:r>
            <a:r>
              <a:rPr lang="en" sz="900">
                <a:solidFill>
                  <a:schemeClr val="dk1"/>
                </a:solidFill>
                <a:latin typeface="Arial"/>
                <a:ea typeface="Arial"/>
                <a:cs typeface="Arial"/>
                <a:sym typeface="Arial"/>
              </a:rPr>
              <a:t>(‘non-scientific’) stance agrees with the new-theory stance that there is a Hard Problem, but rejects the likelihood that a solution to this problem will be found within science.</a:t>
            </a:r>
            <a:endParaRPr sz="1100"/>
          </a:p>
          <a:p>
            <a:pPr indent="0" lvl="0" marL="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0" lvl="0" marL="0" marR="0" rtl="0" algn="l">
              <a:spcBef>
                <a:spcPts val="0"/>
              </a:spcBef>
              <a:spcAft>
                <a:spcPts val="0"/>
              </a:spcAft>
              <a:buClr>
                <a:srgbClr val="0070C0"/>
              </a:buClr>
              <a:buSzPts val="900"/>
              <a:buFont typeface="Arial"/>
              <a:buNone/>
            </a:pPr>
            <a:r>
              <a:rPr b="1" i="0" lang="en" sz="900" u="none" cap="none" strike="noStrike">
                <a:solidFill>
                  <a:srgbClr val="0070C0"/>
                </a:solidFill>
                <a:latin typeface="Arial"/>
                <a:ea typeface="Arial"/>
                <a:cs typeface="Arial"/>
                <a:sym typeface="Arial"/>
              </a:rPr>
              <a:t>This book takes a version of the third, new theory stance: there is a Hard Problem, it is a problem for science, not philosophy, and it will almost certainly require a radically new theory for its solution.</a:t>
            </a:r>
            <a:endParaRPr b="1" sz="900">
              <a:solidFill>
                <a:srgbClr val="0070C0"/>
              </a:solidFill>
              <a:latin typeface="Arial"/>
              <a:ea typeface="Arial"/>
              <a:cs typeface="Arial"/>
              <a:sym typeface="Arial"/>
            </a:endParaRPr>
          </a:p>
        </p:txBody>
      </p:sp>
      <p:sp>
        <p:nvSpPr>
          <p:cNvPr id="304" name="Google Shape;304;p46"/>
          <p:cNvSpPr txBox="1"/>
          <p:nvPr/>
        </p:nvSpPr>
        <p:spPr>
          <a:xfrm>
            <a:off x="4572000" y="267242"/>
            <a:ext cx="4209914" cy="222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2  The illusory narrative of consciousness.</a:t>
            </a:r>
            <a:endParaRPr b="1" sz="1200">
              <a:solidFill>
                <a:srgbClr val="0070C0"/>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archetypal story of conscious experience is told like this: </a:t>
            </a:r>
            <a:r>
              <a:rPr i="1" lang="en" sz="900">
                <a:solidFill>
                  <a:schemeClr val="dk1"/>
                </a:solidFill>
                <a:latin typeface="Arial"/>
                <a:ea typeface="Arial"/>
                <a:cs typeface="Arial"/>
                <a:sym typeface="Arial"/>
              </a:rPr>
              <a:t>perceived</a:t>
            </a:r>
            <a:r>
              <a:rPr lang="en" sz="900">
                <a:solidFill>
                  <a:schemeClr val="dk1"/>
                </a:solidFill>
                <a:latin typeface="Arial"/>
                <a:ea typeface="Arial"/>
                <a:cs typeface="Arial"/>
                <a:sym typeface="Arial"/>
              </a:rPr>
              <a:t> (consciously saw, heard, tested, etc.)  this out there, and so I then did (consciously formed the intention to do, and so then did) that.. The chapter unpicks this story in the following ways: </a:t>
            </a:r>
            <a:endParaRPr sz="900">
              <a:solidFill>
                <a:schemeClr val="dk1"/>
              </a:solidFill>
              <a:latin typeface="Arial"/>
              <a:ea typeface="Arial"/>
              <a:cs typeface="Arial"/>
              <a:sym typeface="Arial"/>
            </a:endParaRPr>
          </a:p>
          <a:p>
            <a:pPr indent="-247650" lvl="0" marL="254000" marR="0" rtl="0" algn="l">
              <a:lnSpc>
                <a:spcPct val="115000"/>
              </a:lnSpc>
              <a:spcBef>
                <a:spcPts val="600"/>
              </a:spcBef>
              <a:spcAft>
                <a:spcPts val="0"/>
              </a:spcAft>
              <a:buClr>
                <a:srgbClr val="0070C0"/>
              </a:buClr>
              <a:buSzPts val="900"/>
              <a:buFont typeface="Play"/>
              <a:buAutoNum type="arabicParenBoth"/>
            </a:pPr>
            <a:r>
              <a:rPr b="1" lang="en" sz="900">
                <a:solidFill>
                  <a:srgbClr val="0070C0"/>
                </a:solidFill>
                <a:latin typeface="Arial"/>
                <a:ea typeface="Arial"/>
                <a:cs typeface="Arial"/>
                <a:sym typeface="Arial"/>
              </a:rPr>
              <a:t>The conscious perceiving does not precede the doing; it follows on after the doing, or at best goes parallel with it.  </a:t>
            </a:r>
            <a:r>
              <a:rPr lang="en" sz="900">
                <a:solidFill>
                  <a:srgbClr val="0070C0"/>
                </a:solidFill>
                <a:latin typeface="Arial"/>
                <a:ea typeface="Arial"/>
                <a:cs typeface="Arial"/>
                <a:sym typeface="Arial"/>
              </a:rPr>
              <a:t>(Libet experiment)</a:t>
            </a:r>
            <a:endParaRPr sz="1100"/>
          </a:p>
          <a:p>
            <a:pPr indent="-215900" lvl="0" marL="254000" marR="0" rtl="0" algn="l">
              <a:lnSpc>
                <a:spcPct val="115000"/>
              </a:lnSpc>
              <a:spcBef>
                <a:spcPts val="0"/>
              </a:spcBef>
              <a:spcAft>
                <a:spcPts val="0"/>
              </a:spcAft>
              <a:buClr>
                <a:schemeClr val="dk1"/>
              </a:buClr>
              <a:buSzPts val="600"/>
              <a:buFont typeface="Play"/>
              <a:buNone/>
            </a:pPr>
            <a:r>
              <a:t/>
            </a:r>
            <a:endParaRPr sz="600">
              <a:solidFill>
                <a:schemeClr val="dk1"/>
              </a:solidFill>
              <a:latin typeface="Arial"/>
              <a:ea typeface="Arial"/>
              <a:cs typeface="Arial"/>
              <a:sym typeface="Arial"/>
            </a:endParaRPr>
          </a:p>
          <a:p>
            <a:pPr indent="-247650" lvl="0" marL="254000" marR="0" rtl="0" algn="l">
              <a:lnSpc>
                <a:spcPct val="115000"/>
              </a:lnSpc>
              <a:spcBef>
                <a:spcPts val="0"/>
              </a:spcBef>
              <a:spcAft>
                <a:spcPts val="0"/>
              </a:spcAft>
              <a:buClr>
                <a:srgbClr val="0070C0"/>
              </a:buClr>
              <a:buSzPts val="900"/>
              <a:buFont typeface="Play"/>
              <a:buAutoNum type="arabicParenBoth"/>
            </a:pPr>
            <a:r>
              <a:rPr b="1" lang="en" sz="900">
                <a:solidFill>
                  <a:srgbClr val="0070C0"/>
                </a:solidFill>
                <a:latin typeface="Arial"/>
                <a:ea typeface="Arial"/>
                <a:cs typeface="Arial"/>
                <a:sym typeface="Arial"/>
              </a:rPr>
              <a:t>The “out there” of conscious experience isn’t out there at all</a:t>
            </a:r>
            <a:r>
              <a:rPr lang="en" sz="900">
                <a:solidFill>
                  <a:srgbClr val="0070C0"/>
                </a:solidFill>
                <a:latin typeface="Arial"/>
                <a:ea typeface="Arial"/>
                <a:cs typeface="Arial"/>
                <a:sym typeface="Arial"/>
              </a:rPr>
              <a:t>; </a:t>
            </a:r>
            <a:r>
              <a:rPr b="1" lang="en" sz="900">
                <a:solidFill>
                  <a:srgbClr val="0070C0"/>
                </a:solidFill>
                <a:latin typeface="Arial"/>
                <a:ea typeface="Arial"/>
                <a:cs typeface="Arial"/>
                <a:sym typeface="Arial"/>
              </a:rPr>
              <a:t>it is inside the head.</a:t>
            </a:r>
            <a:endParaRPr sz="1100"/>
          </a:p>
          <a:p>
            <a:pPr indent="-215900" lvl="0" marL="254000" marR="0" rtl="0" algn="l">
              <a:lnSpc>
                <a:spcPct val="115000"/>
              </a:lnSpc>
              <a:spcBef>
                <a:spcPts val="0"/>
              </a:spcBef>
              <a:spcAft>
                <a:spcPts val="0"/>
              </a:spcAft>
              <a:buClr>
                <a:schemeClr val="dk1"/>
              </a:buClr>
              <a:buSzPts val="600"/>
              <a:buFont typeface="Play"/>
              <a:buNone/>
            </a:pPr>
            <a:r>
              <a:t/>
            </a:r>
            <a:endParaRPr sz="600">
              <a:solidFill>
                <a:schemeClr val="dk1"/>
              </a:solidFill>
              <a:latin typeface="Arial"/>
              <a:ea typeface="Arial"/>
              <a:cs typeface="Arial"/>
              <a:sym typeface="Arial"/>
            </a:endParaRPr>
          </a:p>
          <a:p>
            <a:pPr indent="-247650" lvl="0" marL="254000" marR="0" rtl="0" algn="l">
              <a:lnSpc>
                <a:spcPct val="115000"/>
              </a:lnSpc>
              <a:spcBef>
                <a:spcPts val="0"/>
              </a:spcBef>
              <a:spcAft>
                <a:spcPts val="0"/>
              </a:spcAft>
              <a:buClr>
                <a:srgbClr val="0070C0"/>
              </a:buClr>
              <a:buSzPts val="900"/>
              <a:buFont typeface="Play"/>
              <a:buAutoNum type="arabicParenBoth"/>
            </a:pPr>
            <a:r>
              <a:rPr b="1" lang="en" sz="900">
                <a:solidFill>
                  <a:srgbClr val="0070C0"/>
                </a:solidFill>
                <a:latin typeface="Arial"/>
                <a:ea typeface="Arial"/>
                <a:cs typeface="Arial"/>
                <a:sym typeface="Arial"/>
              </a:rPr>
              <a:t>The conscious “I” is not the true subject of the story:</a:t>
            </a:r>
            <a:r>
              <a:rPr b="1"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it is the unconscious brain</a:t>
            </a:r>
            <a:endParaRPr b="1" sz="900">
              <a:solidFill>
                <a:srgbClr val="0070C0"/>
              </a:solidFill>
              <a:latin typeface="Arial"/>
              <a:ea typeface="Arial"/>
              <a:cs typeface="Arial"/>
              <a:sym typeface="Arial"/>
            </a:endParaRPr>
          </a:p>
        </p:txBody>
      </p:sp>
      <p:sp>
        <p:nvSpPr>
          <p:cNvPr id="305" name="Google Shape;305;p46"/>
          <p:cNvSpPr txBox="1"/>
          <p:nvPr/>
        </p:nvSpPr>
        <p:spPr>
          <a:xfrm>
            <a:off x="4469486" y="2649158"/>
            <a:ext cx="4311050" cy="1980542"/>
          </a:xfrm>
          <a:prstGeom prst="rect">
            <a:avLst/>
          </a:prstGeom>
          <a:noFill/>
          <a:ln cap="flat" cmpd="sng" w="38100">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b="1" lang="en" sz="900">
                <a:solidFill>
                  <a:srgbClr val="0070C0"/>
                </a:solidFill>
                <a:latin typeface="Arial"/>
                <a:ea typeface="Arial"/>
                <a:cs typeface="Arial"/>
                <a:sym typeface="Arial"/>
              </a:rPr>
              <a:t>Benjamin LIBET Experiment</a:t>
            </a:r>
            <a:r>
              <a:rPr lang="en" sz="900">
                <a:solidFill>
                  <a:schemeClr val="dk1"/>
                </a:solidFill>
                <a:latin typeface="Arial"/>
                <a:ea typeface="Arial"/>
                <a:cs typeface="Arial"/>
                <a:sym typeface="Arial"/>
              </a:rPr>
              <a:t>.                                                                                   The subject was instructed to make a hand movement (wrist or fingers) at the time of his own choosing. The subject was facing an oscilloscope, displaying a spot revolving around the screen like a second hand on a clock. When the subject first consciously decided to make a move, he was instructed to note the position of the spot on the oscilloscope, thus giving the time at which his decision was made.The EEG machine was recording the electrical activity on the scalp of his brain to detect the so-called readiness potential (a slow negative shift).                           </a:t>
            </a:r>
            <a:r>
              <a:rPr b="1" lang="en" sz="900">
                <a:solidFill>
                  <a:srgbClr val="0070C0"/>
                </a:solidFill>
                <a:latin typeface="Arial"/>
                <a:ea typeface="Arial"/>
                <a:cs typeface="Arial"/>
                <a:sym typeface="Arial"/>
              </a:rPr>
              <a:t>The Libet experiment showed that the readiness potential (EEG negativity) occurs before the movement and the first conscious awareness of the intention to make a move.  The delay between a negative change in EEG and conscious awareness of the intention to move was about 350 milliseconds</a:t>
            </a:r>
            <a:r>
              <a:rPr lang="en" sz="900">
                <a:solidFill>
                  <a:srgbClr val="0070C0"/>
                </a:solidFill>
                <a:latin typeface="Arial"/>
                <a:ea typeface="Arial"/>
                <a:cs typeface="Arial"/>
                <a:sym typeface="Arial"/>
              </a:rPr>
              <a:t>. </a:t>
            </a:r>
            <a:endParaRPr sz="900">
              <a:solidFill>
                <a:srgbClr val="0070C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nvSpPr>
        <p:spPr>
          <a:xfrm>
            <a:off x="404803" y="198481"/>
            <a:ext cx="4047118" cy="253915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None/>
            </a:pPr>
            <a:r>
              <a:rPr lang="en" sz="1400">
                <a:solidFill>
                  <a:schemeClr val="dk1"/>
                </a:solidFill>
                <a:latin typeface="Arial"/>
                <a:ea typeface="Arial"/>
                <a:cs typeface="Arial"/>
                <a:sym typeface="Arial"/>
              </a:rPr>
              <a:t> </a:t>
            </a:r>
            <a:r>
              <a:rPr b="1" i="0" lang="en" sz="1200" u="none" cap="none" strike="noStrike">
                <a:solidFill>
                  <a:srgbClr val="0070C0"/>
                </a:solidFill>
                <a:latin typeface="Arial"/>
                <a:ea typeface="Arial"/>
                <a:cs typeface="Arial"/>
                <a:sym typeface="Arial"/>
              </a:rPr>
              <a:t>Chapter 3  Where science and consciousness meet.</a:t>
            </a:r>
            <a:endParaRPr sz="1200">
              <a:solidFill>
                <a:srgbClr val="0070C0"/>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 sz="900">
                <a:solidFill>
                  <a:schemeClr val="dk1"/>
                </a:solidFill>
                <a:latin typeface="Arial"/>
                <a:ea typeface="Arial"/>
                <a:cs typeface="Arial"/>
                <a:sym typeface="Arial"/>
              </a:rPr>
              <a:t>The arguments deployed here are primarily focused on facts regarding conscious experiences. This chapter continues that task by examining a broader theoretical picture: how does consciousness fit into the rest of the scientific worldview? </a:t>
            </a:r>
            <a:r>
              <a:rPr lang="en" sz="900">
                <a:solidFill>
                  <a:srgbClr val="000000"/>
                </a:solidFill>
                <a:latin typeface="Arial"/>
                <a:ea typeface="Arial"/>
                <a:cs typeface="Arial"/>
                <a:sym typeface="Arial"/>
              </a:rPr>
              <a:t>h</a:t>
            </a:r>
            <a:r>
              <a:rPr b="0" i="0" lang="en" sz="900" u="none" cap="none" strike="noStrike">
                <a:solidFill>
                  <a:srgbClr val="000000"/>
                </a:solidFill>
                <a:latin typeface="Arial"/>
                <a:ea typeface="Arial"/>
                <a:cs typeface="Arial"/>
                <a:sym typeface="Arial"/>
              </a:rPr>
              <a:t>ow does consciousness fit into neuroscience?</a:t>
            </a:r>
            <a:endParaRPr sz="1100"/>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 </a:t>
            </a:r>
            <a:endParaRPr sz="1100"/>
          </a:p>
          <a:p>
            <a:pPr indent="0" lvl="0" marL="0" marR="0" rtl="0" algn="l">
              <a:lnSpc>
                <a:spcPct val="100000"/>
              </a:lnSpc>
              <a:spcBef>
                <a:spcPts val="0"/>
              </a:spcBef>
              <a:spcAft>
                <a:spcPts val="0"/>
              </a:spcAft>
              <a:buClr>
                <a:srgbClr val="0070C0"/>
              </a:buClr>
              <a:buSzPts val="900"/>
              <a:buFont typeface="Arial"/>
              <a:buNone/>
            </a:pPr>
            <a:r>
              <a:rPr b="1" i="0" lang="en" sz="900" u="none" cap="none" strike="noStrike">
                <a:solidFill>
                  <a:srgbClr val="0070C0"/>
                </a:solidFill>
                <a:latin typeface="Arial"/>
                <a:ea typeface="Arial"/>
                <a:cs typeface="Arial"/>
                <a:sym typeface="Arial"/>
              </a:rPr>
              <a:t>The questions are</a:t>
            </a:r>
            <a:r>
              <a:rPr b="1" i="0" lang="en" sz="900" u="none" cap="none" strike="noStrike">
                <a:solidFill>
                  <a:srgbClr val="000000"/>
                </a:solidFill>
                <a:latin typeface="Arial"/>
                <a:ea typeface="Arial"/>
                <a:cs typeface="Arial"/>
                <a:sym typeface="Arial"/>
              </a:rPr>
              <a:t>:</a:t>
            </a:r>
            <a:endParaRPr sz="1100"/>
          </a:p>
          <a:p>
            <a:pPr indent="-247650" lvl="0" marL="254000" marR="0" rtl="0" algn="l">
              <a:lnSpc>
                <a:spcPct val="100000"/>
              </a:lnSpc>
              <a:spcBef>
                <a:spcPts val="0"/>
              </a:spcBef>
              <a:spcAft>
                <a:spcPts val="0"/>
              </a:spcAft>
              <a:buClr>
                <a:srgbClr val="0070C0"/>
              </a:buClr>
              <a:buSzPts val="900"/>
              <a:buFont typeface="Arial"/>
              <a:buAutoNum type="arabicPeriod"/>
            </a:pPr>
            <a:r>
              <a:rPr b="1" i="0" lang="en" sz="900" u="none" cap="none" strike="noStrike">
                <a:solidFill>
                  <a:srgbClr val="0070C0"/>
                </a:solidFill>
                <a:latin typeface="Arial"/>
                <a:ea typeface="Arial"/>
                <a:cs typeface="Arial"/>
                <a:sym typeface="Arial"/>
              </a:rPr>
              <a:t>How does brain activity give rise to consciousness and the contents of conscious experience?</a:t>
            </a:r>
            <a:endParaRPr sz="1100"/>
          </a:p>
          <a:p>
            <a:pPr indent="-215900" lvl="0" marL="254000" marR="0" rtl="0" algn="l">
              <a:lnSpc>
                <a:spcPct val="100000"/>
              </a:lnSpc>
              <a:spcBef>
                <a:spcPts val="0"/>
              </a:spcBef>
              <a:spcAft>
                <a:spcPts val="0"/>
              </a:spcAft>
              <a:buClr>
                <a:schemeClr val="dk1"/>
              </a:buClr>
              <a:buSzPts val="600"/>
              <a:buFont typeface="Arial"/>
              <a:buNone/>
            </a:pPr>
            <a:r>
              <a:t/>
            </a:r>
            <a:endParaRPr b="1" i="0" sz="600" u="none" cap="none" strike="noStrike">
              <a:solidFill>
                <a:srgbClr val="0070C0"/>
              </a:solidFill>
              <a:latin typeface="Arial"/>
              <a:ea typeface="Arial"/>
              <a:cs typeface="Arial"/>
              <a:sym typeface="Arial"/>
            </a:endParaRPr>
          </a:p>
          <a:p>
            <a:pPr indent="-247650" lvl="0" marL="254000" marR="0" rtl="0" algn="l">
              <a:lnSpc>
                <a:spcPct val="100000"/>
              </a:lnSpc>
              <a:spcBef>
                <a:spcPts val="0"/>
              </a:spcBef>
              <a:spcAft>
                <a:spcPts val="0"/>
              </a:spcAft>
              <a:buClr>
                <a:srgbClr val="0070C0"/>
              </a:buClr>
              <a:buSzPts val="900"/>
              <a:buFont typeface="Arial"/>
              <a:buAutoNum type="arabicPeriod"/>
            </a:pPr>
            <a:r>
              <a:rPr b="1" i="0" lang="en" sz="900" u="none" cap="none" strike="noStrike">
                <a:solidFill>
                  <a:srgbClr val="0070C0"/>
                </a:solidFill>
                <a:latin typeface="Arial"/>
                <a:ea typeface="Arial"/>
                <a:cs typeface="Arial"/>
                <a:sym typeface="Arial"/>
              </a:rPr>
              <a:t>How do consciousness and the contents of conscious experience influence behavior?</a:t>
            </a:r>
            <a:endParaRPr sz="1100"/>
          </a:p>
          <a:p>
            <a:pPr indent="-215900" lvl="0" marL="254000" marR="0" rtl="0" algn="l">
              <a:lnSpc>
                <a:spcPct val="100000"/>
              </a:lnSpc>
              <a:spcBef>
                <a:spcPts val="0"/>
              </a:spcBef>
              <a:spcAft>
                <a:spcPts val="0"/>
              </a:spcAft>
              <a:buClr>
                <a:schemeClr val="dk1"/>
              </a:buClr>
              <a:buSzPts val="600"/>
              <a:buFont typeface="Arial"/>
              <a:buNone/>
            </a:pPr>
            <a:r>
              <a:t/>
            </a:r>
            <a:endParaRPr b="1" i="0" sz="600" u="none" cap="none" strike="noStrike">
              <a:solidFill>
                <a:srgbClr val="0070C0"/>
              </a:solidFill>
              <a:latin typeface="Arial"/>
              <a:ea typeface="Arial"/>
              <a:cs typeface="Arial"/>
              <a:sym typeface="Arial"/>
            </a:endParaRPr>
          </a:p>
          <a:p>
            <a:pPr indent="-247650" lvl="0" marL="254000" marR="0" rtl="0" algn="l">
              <a:lnSpc>
                <a:spcPct val="100000"/>
              </a:lnSpc>
              <a:spcBef>
                <a:spcPts val="0"/>
              </a:spcBef>
              <a:spcAft>
                <a:spcPts val="0"/>
              </a:spcAft>
              <a:buClr>
                <a:srgbClr val="0070C0"/>
              </a:buClr>
              <a:buSzPts val="900"/>
              <a:buFont typeface="Arial"/>
              <a:buAutoNum type="arabicPeriod"/>
            </a:pPr>
            <a:r>
              <a:rPr b="1" i="0" lang="en" sz="900" u="none" cap="none" strike="noStrike">
                <a:solidFill>
                  <a:srgbClr val="0070C0"/>
                </a:solidFill>
                <a:latin typeface="Arial"/>
                <a:ea typeface="Arial"/>
                <a:cs typeface="Arial"/>
                <a:sym typeface="Arial"/>
              </a:rPr>
              <a:t>How did consciousness evolve? </a:t>
            </a:r>
            <a:endParaRPr sz="1100"/>
          </a:p>
          <a:p>
            <a:pPr indent="-215900" lvl="0" marL="254000" marR="0" rtl="0" algn="l">
              <a:lnSpc>
                <a:spcPct val="100000"/>
              </a:lnSpc>
              <a:spcBef>
                <a:spcPts val="0"/>
              </a:spcBef>
              <a:spcAft>
                <a:spcPts val="0"/>
              </a:spcAft>
              <a:buClr>
                <a:schemeClr val="dk1"/>
              </a:buClr>
              <a:buSzPts val="600"/>
              <a:buFont typeface="Arial"/>
              <a:buNone/>
            </a:pPr>
            <a:r>
              <a:t/>
            </a:r>
            <a:endParaRPr b="1" i="0" sz="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900"/>
              <a:buFont typeface="Arial"/>
              <a:buNone/>
            </a:pPr>
            <a:r>
              <a:rPr b="1" i="0" lang="en" sz="900" u="none" cap="none" strike="noStrike">
                <a:solidFill>
                  <a:srgbClr val="0070C0"/>
                </a:solidFill>
                <a:latin typeface="Arial"/>
                <a:ea typeface="Arial"/>
                <a:cs typeface="Arial"/>
                <a:sym typeface="Arial"/>
              </a:rPr>
              <a:t>4.     What survival value does consciousness confer upon</a:t>
            </a:r>
            <a:endParaRPr sz="1100"/>
          </a:p>
          <a:p>
            <a:pPr indent="0" lvl="0" marL="0" marR="0" rtl="0" algn="l">
              <a:lnSpc>
                <a:spcPct val="100000"/>
              </a:lnSpc>
              <a:spcBef>
                <a:spcPts val="0"/>
              </a:spcBef>
              <a:spcAft>
                <a:spcPts val="0"/>
              </a:spcAft>
              <a:buClr>
                <a:srgbClr val="0070C0"/>
              </a:buClr>
              <a:buSzPts val="900"/>
              <a:buFont typeface="Arial"/>
              <a:buNone/>
            </a:pPr>
            <a:r>
              <a:rPr b="1" i="0" lang="en" sz="900" u="none" cap="none" strike="noStrike">
                <a:solidFill>
                  <a:srgbClr val="0070C0"/>
                </a:solidFill>
                <a:latin typeface="Arial"/>
                <a:ea typeface="Arial"/>
                <a:cs typeface="Arial"/>
                <a:sym typeface="Arial"/>
              </a:rPr>
              <a:t>       </a:t>
            </a:r>
            <a:r>
              <a:rPr b="1" lang="en" sz="900">
                <a:solidFill>
                  <a:srgbClr val="0070C0"/>
                </a:solidFill>
                <a:latin typeface="Arial"/>
                <a:ea typeface="Arial"/>
                <a:cs typeface="Arial"/>
                <a:sym typeface="Arial"/>
              </a:rPr>
              <a:t> </a:t>
            </a:r>
            <a:r>
              <a:rPr b="1" i="0" lang="en" sz="900" u="none" cap="none" strike="noStrike">
                <a:solidFill>
                  <a:srgbClr val="0070C0"/>
                </a:solidFill>
                <a:latin typeface="Arial"/>
                <a:ea typeface="Arial"/>
                <a:cs typeface="Arial"/>
                <a:sym typeface="Arial"/>
              </a:rPr>
              <a:t>those organisms that possess it?</a:t>
            </a:r>
            <a:endParaRPr b="1" sz="900">
              <a:solidFill>
                <a:srgbClr val="0070C0"/>
              </a:solidFill>
              <a:latin typeface="Arial"/>
              <a:ea typeface="Arial"/>
              <a:cs typeface="Arial"/>
              <a:sym typeface="Arial"/>
            </a:endParaRPr>
          </a:p>
        </p:txBody>
      </p:sp>
      <p:sp>
        <p:nvSpPr>
          <p:cNvPr id="311" name="Google Shape;311;p47"/>
          <p:cNvSpPr txBox="1"/>
          <p:nvPr/>
        </p:nvSpPr>
        <p:spPr>
          <a:xfrm>
            <a:off x="2209153" y="1797749"/>
            <a:ext cx="138548"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12" name="Google Shape;312;p47"/>
          <p:cNvSpPr txBox="1"/>
          <p:nvPr/>
        </p:nvSpPr>
        <p:spPr>
          <a:xfrm>
            <a:off x="5434433" y="2737637"/>
            <a:ext cx="2891179" cy="1396104"/>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rPr b="1" i="0" lang="en" sz="900" u="none" cap="none" strike="noStrike">
                <a:solidFill>
                  <a:srgbClr val="000000"/>
                </a:solidFill>
                <a:latin typeface="Arial"/>
                <a:ea typeface="Arial"/>
                <a:cs typeface="Arial"/>
                <a:sym typeface="Arial"/>
              </a:rPr>
              <a:t>4.1 The binding problem.</a:t>
            </a:r>
            <a:endParaRPr b="1" sz="900">
              <a:solidFill>
                <a:schemeClr val="dk1"/>
              </a:solidFill>
              <a:latin typeface="Arial"/>
              <a:ea typeface="Arial"/>
              <a:cs typeface="Arial"/>
              <a:sym typeface="Arial"/>
            </a:endParaRPr>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4.2 Searle’s model.</a:t>
            </a:r>
            <a:endParaRPr sz="1100"/>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4.3 The intentionality of conscious experience.</a:t>
            </a:r>
            <a:endParaRPr sz="1100"/>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4.4 Unconscious intentionality?</a:t>
            </a:r>
            <a:endParaRPr sz="1100"/>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4.5 Harnad’s model for categorical representation.</a:t>
            </a:r>
            <a:endParaRPr sz="1100"/>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4.6 Fitting intentionality into biology.</a:t>
            </a:r>
            <a:endParaRPr sz="1100"/>
          </a:p>
        </p:txBody>
      </p:sp>
      <p:sp>
        <p:nvSpPr>
          <p:cNvPr id="313" name="Google Shape;313;p47"/>
          <p:cNvSpPr txBox="1"/>
          <p:nvPr/>
        </p:nvSpPr>
        <p:spPr>
          <a:xfrm>
            <a:off x="404803" y="2945189"/>
            <a:ext cx="4047118" cy="165175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The concept of intentionality was reintroduced in the 19</a:t>
            </a:r>
            <a:r>
              <a:rPr b="0" baseline="30000" i="0" lang="en" sz="900" u="none" cap="none" strike="noStrike">
                <a:solidFill>
                  <a:srgbClr val="000000"/>
                </a:solidFill>
                <a:latin typeface="Arial"/>
                <a:ea typeface="Arial"/>
                <a:cs typeface="Arial"/>
                <a:sym typeface="Arial"/>
              </a:rPr>
              <a:t>th</a:t>
            </a:r>
            <a:r>
              <a:rPr b="0" i="0" lang="en" sz="900" u="none" cap="none" strike="noStrike">
                <a:solidFill>
                  <a:srgbClr val="000000"/>
                </a:solidFill>
                <a:latin typeface="Arial"/>
                <a:ea typeface="Arial"/>
                <a:cs typeface="Arial"/>
                <a:sym typeface="Arial"/>
              </a:rPr>
              <a:t> century by </a:t>
            </a:r>
            <a:r>
              <a:rPr b="1" i="0" lang="en" sz="900" u="sng" cap="none" strike="noStrike">
                <a:solidFill>
                  <a:schemeClr val="hlink"/>
                </a:solidFill>
                <a:latin typeface="Arial"/>
                <a:ea typeface="Arial"/>
                <a:cs typeface="Arial"/>
                <a:sym typeface="Arial"/>
                <a:hlinkClick r:id="rId3"/>
              </a:rPr>
              <a:t>Franz</a:t>
            </a:r>
            <a:r>
              <a:rPr b="1" i="0" lang="en" sz="900" u="sng" cap="none" strike="noStrike">
                <a:solidFill>
                  <a:srgbClr val="0070C0"/>
                </a:solidFill>
                <a:latin typeface="Arial"/>
                <a:ea typeface="Arial"/>
                <a:cs typeface="Arial"/>
                <a:sym typeface="Arial"/>
              </a:rPr>
              <a:t> Brentano</a:t>
            </a:r>
            <a:r>
              <a:rPr b="1" i="0" lang="en" sz="900" u="none" cap="none" strike="noStrike">
                <a:solidFill>
                  <a:srgbClr val="0070C0"/>
                </a:solidFill>
                <a:latin typeface="Arial"/>
                <a:ea typeface="Arial"/>
                <a:cs typeface="Arial"/>
                <a:sym typeface="Arial"/>
              </a:rPr>
              <a:t> </a:t>
            </a:r>
            <a:r>
              <a:rPr i="0" lang="en" sz="900" u="none" cap="none" strike="noStrike">
                <a:solidFill>
                  <a:srgbClr val="000000"/>
                </a:solidFill>
                <a:latin typeface="Arial"/>
                <a:ea typeface="Arial"/>
                <a:cs typeface="Arial"/>
                <a:sym typeface="Arial"/>
              </a:rPr>
              <a:t>(a</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German philosopher</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Brentano described </a:t>
            </a:r>
            <a:r>
              <a:rPr b="1" i="0" lang="en" sz="900" u="none" cap="none" strike="noStrike">
                <a:solidFill>
                  <a:srgbClr val="0070C0"/>
                </a:solidFill>
                <a:latin typeface="Arial"/>
                <a:ea typeface="Arial"/>
                <a:cs typeface="Arial"/>
                <a:sym typeface="Arial"/>
              </a:rPr>
              <a:t>i</a:t>
            </a:r>
            <a:r>
              <a:rPr b="1" i="1" lang="en" sz="900" u="none" cap="none" strike="noStrike">
                <a:solidFill>
                  <a:srgbClr val="0070C0"/>
                </a:solidFill>
                <a:latin typeface="Arial"/>
                <a:ea typeface="Arial"/>
                <a:cs typeface="Arial"/>
                <a:sym typeface="Arial"/>
              </a:rPr>
              <a:t>ntentionality </a:t>
            </a:r>
            <a:r>
              <a:rPr b="1" i="0" lang="en" sz="900" u="none" cap="none" strike="noStrike">
                <a:solidFill>
                  <a:srgbClr val="0070C0"/>
                </a:solidFill>
                <a:latin typeface="Arial"/>
                <a:ea typeface="Arial"/>
                <a:cs typeface="Arial"/>
                <a:sym typeface="Arial"/>
              </a:rPr>
              <a:t>as a characteristic of all acts of </a:t>
            </a:r>
            <a:r>
              <a:rPr b="1" i="0" lang="en" sz="900" u="sng" cap="none" strike="noStrike">
                <a:solidFill>
                  <a:srgbClr val="0070C0"/>
                </a:solidFill>
                <a:latin typeface="Arial"/>
                <a:ea typeface="Arial"/>
                <a:cs typeface="Arial"/>
                <a:sym typeface="Arial"/>
              </a:rPr>
              <a:t>conscious</a:t>
            </a:r>
            <a:r>
              <a:rPr b="1" lang="en" sz="900" u="sng">
                <a:solidFill>
                  <a:srgbClr val="0070C0"/>
                </a:solidFill>
                <a:latin typeface="Arial"/>
                <a:ea typeface="Arial"/>
                <a:cs typeface="Arial"/>
                <a:sym typeface="Arial"/>
              </a:rPr>
              <a:t> </a:t>
            </a:r>
            <a:r>
              <a:rPr b="1" i="0" lang="en" sz="900" u="sng" cap="none" strike="noStrike">
                <a:solidFill>
                  <a:srgbClr val="0070C0"/>
                </a:solidFill>
                <a:latin typeface="Arial"/>
                <a:ea typeface="Arial"/>
                <a:cs typeface="Arial"/>
                <a:sym typeface="Arial"/>
              </a:rPr>
              <a:t>phenomena</a:t>
            </a:r>
            <a:r>
              <a:rPr b="0" i="0" lang="en" sz="900" u="none" cap="none" strike="noStrike">
                <a:solidFill>
                  <a:srgbClr val="0070C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by which they may be set apart from "physical" or "natural" phenomena. Brentano coined the expression </a:t>
            </a:r>
            <a:r>
              <a:rPr b="0" i="0" lang="en" sz="900" u="none" cap="none" strike="noStrike">
                <a:solidFill>
                  <a:srgbClr val="0070C0"/>
                </a:solidFill>
                <a:latin typeface="Arial"/>
                <a:ea typeface="Arial"/>
                <a:cs typeface="Arial"/>
                <a:sym typeface="Arial"/>
              </a:rPr>
              <a:t>"</a:t>
            </a:r>
            <a:r>
              <a:rPr b="1" i="1" lang="en" sz="900" u="none" cap="none" strike="noStrike">
                <a:solidFill>
                  <a:srgbClr val="0070C0"/>
                </a:solidFill>
                <a:latin typeface="Arial"/>
                <a:ea typeface="Arial"/>
                <a:cs typeface="Arial"/>
                <a:sym typeface="Arial"/>
              </a:rPr>
              <a:t>intentional inexistence</a:t>
            </a:r>
            <a:r>
              <a:rPr b="0" i="0" lang="en" sz="900" u="none" cap="none" strike="noStrike">
                <a:solidFill>
                  <a:srgbClr val="0070C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to indicate the peculiar ontological status of the contents of mental phenomena. According to some interpreters, the </a:t>
            </a:r>
            <a:r>
              <a:rPr b="1" i="0" lang="en" sz="900" u="none" cap="none" strike="noStrike">
                <a:solidFill>
                  <a:srgbClr val="0070C0"/>
                </a:solidFill>
                <a:latin typeface="Arial"/>
                <a:ea typeface="Arial"/>
                <a:cs typeface="Arial"/>
                <a:sym typeface="Arial"/>
              </a:rPr>
              <a:t>"in-" of "in-existence" </a:t>
            </a:r>
            <a:r>
              <a:rPr b="0" i="0" lang="en" sz="900" u="none" cap="none" strike="noStrike">
                <a:solidFill>
                  <a:srgbClr val="000000"/>
                </a:solidFill>
                <a:latin typeface="Arial"/>
                <a:ea typeface="Arial"/>
                <a:cs typeface="Arial"/>
                <a:sym typeface="Arial"/>
              </a:rPr>
              <a:t>is to be read as locative, i.e.as indicating that "</a:t>
            </a:r>
            <a:r>
              <a:rPr b="1" i="0" lang="en" sz="900" u="none" cap="none" strike="noStrike">
                <a:solidFill>
                  <a:srgbClr val="0070C0"/>
                </a:solidFill>
                <a:latin typeface="Arial"/>
                <a:ea typeface="Arial"/>
                <a:cs typeface="Arial"/>
                <a:sym typeface="Arial"/>
              </a:rPr>
              <a:t>an intended object </a:t>
            </a:r>
            <a:r>
              <a:rPr b="1" i="1" lang="en" sz="900" u="sng" cap="none" strike="noStrike">
                <a:solidFill>
                  <a:srgbClr val="0070C0"/>
                </a:solidFill>
                <a:latin typeface="Arial"/>
                <a:ea typeface="Arial"/>
                <a:cs typeface="Arial"/>
                <a:sym typeface="Arial"/>
              </a:rPr>
              <a:t>exists in </a:t>
            </a:r>
            <a:r>
              <a:rPr b="1" i="0" lang="en" sz="900" u="none" cap="none" strike="noStrike">
                <a:solidFill>
                  <a:srgbClr val="0070C0"/>
                </a:solidFill>
                <a:latin typeface="Arial"/>
                <a:ea typeface="Arial"/>
                <a:cs typeface="Arial"/>
                <a:sym typeface="Arial"/>
              </a:rPr>
              <a:t>or has </a:t>
            </a:r>
            <a:r>
              <a:rPr b="1" i="1" lang="en" sz="900" u="sng" cap="none" strike="noStrike">
                <a:solidFill>
                  <a:srgbClr val="0070C0"/>
                </a:solidFill>
                <a:latin typeface="Arial"/>
                <a:ea typeface="Arial"/>
                <a:cs typeface="Arial"/>
                <a:sym typeface="Arial"/>
              </a:rPr>
              <a:t>in-existence</a:t>
            </a:r>
            <a:r>
              <a:rPr b="1" i="1" lang="en" sz="900" u="none" cap="none" strike="noStrike">
                <a:solidFill>
                  <a:srgbClr val="0070C0"/>
                </a:solidFill>
                <a:latin typeface="Arial"/>
                <a:ea typeface="Arial"/>
                <a:cs typeface="Arial"/>
                <a:sym typeface="Arial"/>
              </a:rPr>
              <a:t> in consciousness”</a:t>
            </a:r>
            <a:r>
              <a:rPr b="0" i="1" lang="en" sz="900" u="none" cap="none" strike="noStrike">
                <a:solidFill>
                  <a:srgbClr val="0070C0"/>
                </a:solidFill>
                <a:latin typeface="Arial"/>
                <a:ea typeface="Arial"/>
                <a:cs typeface="Arial"/>
                <a:sym typeface="Arial"/>
              </a:rPr>
              <a:t>.</a:t>
            </a:r>
            <a:r>
              <a:rPr b="0" i="0" lang="en" sz="900" u="none" cap="none" strike="noStrike">
                <a:solidFill>
                  <a:srgbClr val="000000"/>
                </a:solidFill>
                <a:latin typeface="Arial"/>
                <a:ea typeface="Arial"/>
                <a:cs typeface="Arial"/>
                <a:sym typeface="Arial"/>
              </a:rPr>
              <a:t> Existing not externally but in the psychological state".                       Brentano’s philosophy is often</a:t>
            </a:r>
            <a:r>
              <a:rPr b="0" i="0" lang="en" sz="900" u="none" cap="none" strike="noStrike">
                <a:solidFill>
                  <a:srgbClr val="000000"/>
                </a:solidFill>
                <a:latin typeface="Arial"/>
                <a:ea typeface="Arial"/>
                <a:cs typeface="Arial"/>
                <a:sym typeface="Arial"/>
              </a:rPr>
              <a:t> called </a:t>
            </a:r>
            <a:r>
              <a:rPr b="0" i="0" lang="en" sz="900" u="none" cap="none" strike="noStrike">
                <a:solidFill>
                  <a:srgbClr val="0070C0"/>
                </a:solidFill>
                <a:latin typeface="Arial"/>
                <a:ea typeface="Arial"/>
                <a:cs typeface="Arial"/>
                <a:sym typeface="Arial"/>
              </a:rPr>
              <a:t>“</a:t>
            </a:r>
            <a:r>
              <a:rPr b="1" i="1" lang="en" sz="900" u="none" cap="none" strike="noStrike">
                <a:solidFill>
                  <a:srgbClr val="0070C0"/>
                </a:solidFill>
                <a:latin typeface="Arial"/>
                <a:ea typeface="Arial"/>
                <a:cs typeface="Arial"/>
                <a:sym typeface="Arial"/>
              </a:rPr>
              <a:t>phenomenology</a:t>
            </a:r>
            <a:r>
              <a:rPr b="1" lang="en" sz="900">
                <a:solidFill>
                  <a:srgbClr val="0070C0"/>
                </a:solidFill>
                <a:latin typeface="Arial"/>
                <a:ea typeface="Arial"/>
                <a:cs typeface="Arial"/>
                <a:sym typeface="Arial"/>
              </a:rPr>
              <a:t>” </a:t>
            </a:r>
            <a:r>
              <a:rPr b="1" lang="en" sz="800">
                <a:solidFill>
                  <a:srgbClr val="000000"/>
                </a:solidFill>
                <a:latin typeface="Arial"/>
                <a:ea typeface="Arial"/>
                <a:cs typeface="Arial"/>
                <a:sym typeface="Arial"/>
              </a:rPr>
              <a:t> </a:t>
            </a:r>
            <a:r>
              <a:rPr b="1" lang="en" sz="700">
                <a:solidFill>
                  <a:srgbClr val="000000"/>
                </a:solidFill>
                <a:latin typeface="Arial"/>
                <a:ea typeface="Arial"/>
                <a:cs typeface="Arial"/>
                <a:sym typeface="Arial"/>
              </a:rPr>
              <a:t>(</a:t>
            </a:r>
            <a:r>
              <a:rPr b="0" i="0" lang="en" sz="900" u="none" cap="none" strike="noStrike">
                <a:solidFill>
                  <a:srgbClr val="000000"/>
                </a:solidFill>
                <a:latin typeface="Arial"/>
                <a:ea typeface="Arial"/>
                <a:cs typeface="Arial"/>
                <a:sym typeface="Arial"/>
              </a:rPr>
              <a:t>Wikipedia).</a:t>
            </a:r>
            <a:endParaRPr b="0" i="0" sz="900" u="none" cap="none" strike="noStrike">
              <a:solidFill>
                <a:srgbClr val="000000"/>
              </a:solidFill>
              <a:latin typeface="Calibri"/>
              <a:ea typeface="Calibri"/>
              <a:cs typeface="Calibri"/>
              <a:sym typeface="Calibri"/>
            </a:endParaRPr>
          </a:p>
        </p:txBody>
      </p:sp>
      <p:sp>
        <p:nvSpPr>
          <p:cNvPr id="314" name="Google Shape;314;p47"/>
          <p:cNvSpPr txBox="1"/>
          <p:nvPr/>
        </p:nvSpPr>
        <p:spPr>
          <a:xfrm>
            <a:off x="4692080" y="199200"/>
            <a:ext cx="4127777" cy="249255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4   Intentionality.</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chapter examines the Hard Problem of consciousness at a finer level of detail by considering the nature of the gap between consciousness and brain activity</a:t>
            </a:r>
            <a:r>
              <a:rPr lang="en" sz="900">
                <a:solidFill>
                  <a:srgbClr val="0070C0"/>
                </a:solidFill>
                <a:latin typeface="Arial"/>
                <a:ea typeface="Arial"/>
                <a:cs typeface="Arial"/>
                <a:sym typeface="Arial"/>
              </a:rPr>
              <a:t>. </a:t>
            </a:r>
            <a:r>
              <a:rPr b="1" lang="en" sz="900">
                <a:solidFill>
                  <a:srgbClr val="0070C0"/>
                </a:solidFill>
                <a:latin typeface="Arial"/>
                <a:ea typeface="Arial"/>
                <a:cs typeface="Arial"/>
                <a:sym typeface="Arial"/>
              </a:rPr>
              <a:t>It argues that intentionality is attach to the processes that are achieved unconsciously</a:t>
            </a:r>
            <a:r>
              <a:rPr lang="en" sz="900">
                <a:solidFill>
                  <a:srgbClr val="0070C0"/>
                </a:solidFill>
                <a:latin typeface="Arial"/>
                <a:ea typeface="Arial"/>
                <a:cs typeface="Arial"/>
                <a:sym typeface="Arial"/>
              </a:rPr>
              <a:t>. </a:t>
            </a:r>
            <a:r>
              <a:rPr lang="en" sz="900">
                <a:solidFill>
                  <a:schemeClr val="dk1"/>
                </a:solidFill>
                <a:latin typeface="Arial"/>
                <a:ea typeface="Arial"/>
                <a:cs typeface="Arial"/>
                <a:sym typeface="Arial"/>
              </a:rPr>
              <a:t>Thus, it is unlikely that a deeper scrutiny of the  intentionality properties will lead ipso facto to a solution of the Hard Problem of consciousness.</a:t>
            </a:r>
            <a:endParaRPr sz="1100"/>
          </a:p>
          <a:p>
            <a:pPr indent="0" lvl="0" marL="0" marR="0" rtl="0" algn="l">
              <a:lnSpc>
                <a:spcPct val="115000"/>
              </a:lnSpc>
              <a:spcBef>
                <a:spcPts val="600"/>
              </a:spcBef>
              <a:spcAft>
                <a:spcPts val="0"/>
              </a:spcAft>
              <a:buClr>
                <a:srgbClr val="0070C0"/>
              </a:buClr>
              <a:buSzPts val="900"/>
              <a:buFont typeface="Arial"/>
              <a:buNone/>
            </a:pPr>
            <a:r>
              <a:rPr b="1" lang="en" sz="900">
                <a:solidFill>
                  <a:srgbClr val="0070C0"/>
                </a:solidFill>
                <a:latin typeface="Arial"/>
                <a:ea typeface="Arial"/>
                <a:cs typeface="Arial"/>
                <a:sym typeface="Arial"/>
              </a:rPr>
              <a:t>Intentionality</a:t>
            </a:r>
            <a:r>
              <a:rPr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is the mental ability to refer to or represent something</a:t>
            </a:r>
            <a:r>
              <a:rPr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it is regarded as a mark of the mental processes</a:t>
            </a:r>
            <a:r>
              <a:rPr lang="en" sz="900">
                <a:solidFill>
                  <a:srgbClr val="0070C0"/>
                </a:solidFill>
                <a:latin typeface="Arial"/>
                <a:ea typeface="Arial"/>
                <a:cs typeface="Arial"/>
                <a:sym typeface="Arial"/>
              </a:rPr>
              <a:t>.</a:t>
            </a:r>
            <a:r>
              <a:rPr lang="en" sz="900">
                <a:solidFill>
                  <a:schemeClr val="dk1"/>
                </a:solidFill>
                <a:latin typeface="Arial"/>
                <a:ea typeface="Arial"/>
                <a:cs typeface="Arial"/>
                <a:sym typeface="Arial"/>
              </a:rPr>
              <a:t> It is found in mental states like perceptions, beliefs, or desires.  For example, the perception of a tree has intentionality because it represents a tree to the perceiver.  A central issue for theories of intentionality has been the problem of  </a:t>
            </a:r>
            <a:r>
              <a:rPr b="1" lang="en" sz="900">
                <a:solidFill>
                  <a:srgbClr val="0070C0"/>
                </a:solidFill>
                <a:latin typeface="Arial"/>
                <a:ea typeface="Arial"/>
                <a:cs typeface="Arial"/>
                <a:sym typeface="Arial"/>
              </a:rPr>
              <a:t>Intentional in-existence</a:t>
            </a:r>
            <a:r>
              <a:rPr lang="en" sz="900">
                <a:solidFill>
                  <a:schemeClr val="dk1"/>
                </a:solidFill>
                <a:latin typeface="Arial"/>
                <a:ea typeface="Arial"/>
                <a:cs typeface="Arial"/>
                <a:sym typeface="Arial"/>
              </a:rPr>
              <a:t>: to determine the ontological status of the entities that are the objects of intentional states (mental existence).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8"/>
          <p:cNvPicPr preferRelativeResize="0"/>
          <p:nvPr/>
        </p:nvPicPr>
        <p:blipFill rotWithShape="1">
          <a:blip r:embed="rId3">
            <a:alphaModFix/>
          </a:blip>
          <a:srcRect b="0" l="0" r="0" t="0"/>
          <a:stretch/>
        </p:blipFill>
        <p:spPr>
          <a:xfrm>
            <a:off x="4780790" y="2410522"/>
            <a:ext cx="3966553" cy="992210"/>
          </a:xfrm>
          <a:prstGeom prst="rect">
            <a:avLst/>
          </a:prstGeom>
          <a:noFill/>
          <a:ln>
            <a:noFill/>
          </a:ln>
        </p:spPr>
      </p:pic>
      <p:sp>
        <p:nvSpPr>
          <p:cNvPr id="321" name="Google Shape;321;p48"/>
          <p:cNvSpPr txBox="1"/>
          <p:nvPr/>
        </p:nvSpPr>
        <p:spPr>
          <a:xfrm>
            <a:off x="343585" y="275208"/>
            <a:ext cx="3736925" cy="172518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70C0"/>
              </a:buClr>
              <a:buSzPts val="1200"/>
              <a:buFont typeface="Arial"/>
              <a:buNone/>
            </a:pPr>
            <a:r>
              <a:rPr b="1" i="0" lang="en" sz="1200" u="none" cap="none" strike="noStrike">
                <a:solidFill>
                  <a:srgbClr val="0070C0"/>
                </a:solidFill>
                <a:latin typeface="Arial"/>
                <a:ea typeface="Arial"/>
                <a:cs typeface="Arial"/>
                <a:sym typeface="Arial"/>
              </a:rPr>
              <a:t>Chapter 5   Reality and illusion.</a:t>
            </a:r>
            <a:endParaRPr sz="1100"/>
          </a:p>
          <a:p>
            <a:pPr indent="0" lvl="0" marL="0" marR="0" rtl="0" algn="l">
              <a:lnSpc>
                <a:spcPct val="100000"/>
              </a:lnSpc>
              <a:spcBef>
                <a:spcPts val="0"/>
              </a:spcBef>
              <a:spcAft>
                <a:spcPts val="0"/>
              </a:spcAft>
              <a:buClr>
                <a:schemeClr val="dk1"/>
              </a:buClr>
              <a:buSzPts val="800"/>
              <a:buFont typeface="Arial"/>
              <a:buNone/>
            </a:pPr>
            <a:r>
              <a:t/>
            </a:r>
            <a:endParaRPr b="1" i="0" sz="8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This chapter argues that although the brain devotes a remarkably high proportion of its overall capacity to vision, </a:t>
            </a:r>
            <a:r>
              <a:rPr lang="en" sz="900">
                <a:solidFill>
                  <a:srgbClr val="000000"/>
                </a:solidFill>
                <a:latin typeface="Arial"/>
                <a:ea typeface="Arial"/>
                <a:cs typeface="Arial"/>
                <a:sym typeface="Arial"/>
              </a:rPr>
              <a:t>one </a:t>
            </a:r>
            <a:r>
              <a:rPr b="0" i="0" lang="en" sz="900" u="none" cap="none" strike="noStrike">
                <a:solidFill>
                  <a:srgbClr val="000000"/>
                </a:solidFill>
                <a:latin typeface="Arial"/>
                <a:ea typeface="Arial"/>
                <a:cs typeface="Arial"/>
                <a:sym typeface="Arial"/>
              </a:rPr>
              <a:t>point become clear: that </a:t>
            </a:r>
            <a:r>
              <a:rPr lang="en" sz="900">
                <a:solidFill>
                  <a:srgbClr val="000000"/>
                </a:solidFill>
                <a:latin typeface="Arial"/>
                <a:ea typeface="Arial"/>
                <a:cs typeface="Arial"/>
                <a:sym typeface="Arial"/>
              </a:rPr>
              <a:t>much </a:t>
            </a:r>
            <a:r>
              <a:rPr b="0" i="0" lang="en" sz="900" u="none" cap="none" strike="noStrike">
                <a:solidFill>
                  <a:srgbClr val="000000"/>
                </a:solidFill>
                <a:latin typeface="Arial"/>
                <a:ea typeface="Arial"/>
                <a:cs typeface="Arial"/>
                <a:sym typeface="Arial"/>
              </a:rPr>
              <a:t>of our visual sense obscures the reality of the external world perceived by our senses, it is evident </a:t>
            </a:r>
            <a:r>
              <a:rPr lang="en" sz="900">
                <a:solidFill>
                  <a:srgbClr val="000000"/>
                </a:solidFill>
                <a:latin typeface="Arial"/>
                <a:ea typeface="Arial"/>
                <a:cs typeface="Arial"/>
                <a:sym typeface="Arial"/>
              </a:rPr>
              <a:t>in </a:t>
            </a:r>
            <a:r>
              <a:rPr b="0" i="0" lang="en" sz="900" u="none" cap="none" strike="noStrike">
                <a:solidFill>
                  <a:srgbClr val="000000"/>
                </a:solidFill>
                <a:latin typeface="Arial"/>
                <a:ea typeface="Arial"/>
                <a:cs typeface="Arial"/>
                <a:sym typeface="Arial"/>
              </a:rPr>
              <a:t>the paradox of illusion.         </a:t>
            </a:r>
            <a:r>
              <a:rPr b="1" i="0" lang="en" sz="900" u="none" cap="none" strike="noStrike">
                <a:solidFill>
                  <a:srgbClr val="0070C0"/>
                </a:solidFill>
                <a:latin typeface="Arial"/>
                <a:ea typeface="Arial"/>
                <a:cs typeface="Arial"/>
                <a:sym typeface="Arial"/>
              </a:rPr>
              <a:t>The primary phenomenon of illusion is created by conscious interference (interpretation) with perception based on previous experience</a:t>
            </a:r>
            <a:r>
              <a:rPr b="1" i="0" lang="en" sz="900" u="none" cap="none" strike="noStrike">
                <a:solidFill>
                  <a:srgbClr val="000000"/>
                </a:solidFill>
                <a:latin typeface="Arial"/>
                <a:ea typeface="Arial"/>
                <a:cs typeface="Arial"/>
                <a:sym typeface="Arial"/>
              </a:rPr>
              <a:t>.</a:t>
            </a:r>
            <a:endParaRPr sz="1100"/>
          </a:p>
          <a:p>
            <a:pPr indent="0" lvl="0" marL="0" marR="0" rtl="0" algn="l">
              <a:lnSpc>
                <a:spcPct val="115000"/>
              </a:lnSpc>
              <a:spcBef>
                <a:spcPts val="0"/>
              </a:spcBef>
              <a:spcAft>
                <a:spcPts val="0"/>
              </a:spcAft>
              <a:buNone/>
            </a:pPr>
            <a:r>
              <a:rPr b="1" lang="en" sz="900">
                <a:solidFill>
                  <a:schemeClr val="dk1"/>
                </a:solidFill>
                <a:latin typeface="Arial"/>
                <a:ea typeface="Arial"/>
                <a:cs typeface="Arial"/>
                <a:sym typeface="Arial"/>
              </a:rPr>
              <a:t>                  5.1 The unreality of the external world.</a:t>
            </a:r>
            <a:endParaRPr b="1" sz="900">
              <a:solidFill>
                <a:schemeClr val="dk1"/>
              </a:solidFill>
              <a:latin typeface="Arial"/>
              <a:ea typeface="Arial"/>
              <a:cs typeface="Arial"/>
              <a:sym typeface="Arial"/>
            </a:endParaRPr>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                  5.2 The paradox of illusion.</a:t>
            </a:r>
            <a:endParaRPr sz="1100">
              <a:solidFill>
                <a:schemeClr val="dk1"/>
              </a:solidFill>
              <a:latin typeface="Arial"/>
              <a:ea typeface="Arial"/>
              <a:cs typeface="Arial"/>
              <a:sym typeface="Arial"/>
            </a:endParaRPr>
          </a:p>
        </p:txBody>
      </p:sp>
      <p:sp>
        <p:nvSpPr>
          <p:cNvPr id="322" name="Google Shape;322;p48"/>
          <p:cNvSpPr txBox="1"/>
          <p:nvPr/>
        </p:nvSpPr>
        <p:spPr>
          <a:xfrm>
            <a:off x="4571999" y="275208"/>
            <a:ext cx="4021075" cy="1466555"/>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6 Enter qualia. </a:t>
            </a:r>
            <a:endParaRPr sz="1200">
              <a:solidFill>
                <a:schemeClr val="dk1"/>
              </a:solidFill>
              <a:latin typeface="Arial"/>
              <a:ea typeface="Arial"/>
              <a:cs typeface="Arial"/>
              <a:sym typeface="Arial"/>
            </a:endParaRPr>
          </a:p>
          <a:p>
            <a:pPr indent="0" lvl="0" marL="0" marR="0" rtl="0" algn="l">
              <a:spcBef>
                <a:spcPts val="600"/>
              </a:spcBef>
              <a:spcAft>
                <a:spcPts val="0"/>
              </a:spcAft>
              <a:buNone/>
            </a:pPr>
            <a:r>
              <a:rPr lang="en" sz="900">
                <a:solidFill>
                  <a:schemeClr val="dk1"/>
                </a:solidFill>
                <a:latin typeface="Arial"/>
                <a:ea typeface="Arial"/>
                <a:cs typeface="Arial"/>
                <a:sym typeface="Arial"/>
              </a:rPr>
              <a:t>This chapter begins with a discussion of the heart of the problem of consciousness: </a:t>
            </a:r>
            <a:r>
              <a:rPr b="1" i="1" lang="en" sz="900">
                <a:solidFill>
                  <a:srgbClr val="0070C0"/>
                </a:solidFill>
                <a:latin typeface="Arial"/>
                <a:ea typeface="Arial"/>
                <a:cs typeface="Arial"/>
                <a:sym typeface="Arial"/>
              </a:rPr>
              <a:t>qualia</a:t>
            </a:r>
            <a:r>
              <a:rPr b="1" lang="en" sz="900">
                <a:solidFill>
                  <a:srgbClr val="0070C0"/>
                </a:solidFill>
                <a:latin typeface="Arial"/>
                <a:ea typeface="Arial"/>
                <a:cs typeface="Arial"/>
                <a:sym typeface="Arial"/>
              </a:rPr>
              <a:t>. </a:t>
            </a:r>
            <a:r>
              <a:rPr lang="en" sz="900">
                <a:solidFill>
                  <a:schemeClr val="dk1"/>
                </a:solidFill>
                <a:latin typeface="Arial"/>
                <a:ea typeface="Arial"/>
                <a:cs typeface="Arial"/>
                <a:sym typeface="Arial"/>
              </a:rPr>
              <a:t>It explores animal consciousness and shows that animals, particularly mammals, possess qualia, which rules out the need to take seriously suggestions that consciousness originated with the Greeks or requires human language, or that its survival value (through sexual selection) lies in its contribution to specifically human intelligence or artistic sensitivity. </a:t>
            </a:r>
            <a:r>
              <a:rPr b="1" lang="en" sz="900">
                <a:solidFill>
                  <a:srgbClr val="0070C0"/>
                </a:solidFill>
                <a:latin typeface="Arial"/>
                <a:ea typeface="Arial"/>
                <a:cs typeface="Arial"/>
                <a:sym typeface="Arial"/>
              </a:rPr>
              <a:t>The chapter then considers the possibility that consciousness has no real function: that it is an epiphenomenon</a:t>
            </a:r>
            <a:r>
              <a:rPr lang="en" sz="900">
                <a:solidFill>
                  <a:schemeClr val="dk1"/>
                </a:solidFill>
                <a:latin typeface="Arial"/>
                <a:ea typeface="Arial"/>
                <a:cs typeface="Arial"/>
                <a:sym typeface="Arial"/>
              </a:rPr>
              <a:t>.</a:t>
            </a:r>
            <a:endParaRPr sz="1100"/>
          </a:p>
        </p:txBody>
      </p:sp>
      <p:pic>
        <p:nvPicPr>
          <p:cNvPr descr=" Schematic diagram showing major routes whereby retinal input reaches the dorsal and ventral streams. The inset shows the cortical projections on the right hemisphere of the brain of a macaque monkey. LGNd, lateral geniculate nucleus, pars dorsalis; Pulv, pulvinar nucleus; SC, superior colliculus. From Milner and Goodale (1995)." id="323" name="Google Shape;323;p48"/>
          <p:cNvPicPr preferRelativeResize="0"/>
          <p:nvPr/>
        </p:nvPicPr>
        <p:blipFill rotWithShape="1">
          <a:blip r:embed="rId4">
            <a:alphaModFix/>
          </a:blip>
          <a:srcRect b="0" l="0" r="0" t="0"/>
          <a:stretch/>
        </p:blipFill>
        <p:spPr>
          <a:xfrm>
            <a:off x="343585" y="2119752"/>
            <a:ext cx="3529447" cy="2046713"/>
          </a:xfrm>
          <a:prstGeom prst="rect">
            <a:avLst/>
          </a:prstGeom>
          <a:noFill/>
          <a:ln cap="flat" cmpd="sng" w="38100">
            <a:solidFill>
              <a:srgbClr val="00B0F0"/>
            </a:solidFill>
            <a:prstDash val="solid"/>
            <a:round/>
            <a:headEnd len="sm" w="sm" type="none"/>
            <a:tailEnd len="sm" w="sm" type="none"/>
          </a:ln>
        </p:spPr>
      </p:pic>
      <p:sp>
        <p:nvSpPr>
          <p:cNvPr id="324" name="Google Shape;324;p48"/>
          <p:cNvSpPr txBox="1"/>
          <p:nvPr/>
        </p:nvSpPr>
        <p:spPr>
          <a:xfrm>
            <a:off x="523351" y="4225720"/>
            <a:ext cx="316991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dk1"/>
                </a:solidFill>
                <a:latin typeface="Arial"/>
                <a:ea typeface="Arial"/>
                <a:cs typeface="Arial"/>
                <a:sym typeface="Arial"/>
              </a:rPr>
              <a:t>Schematic diagram showing two major routes whereby retinal input reaches the dorsal and ventral streams. </a:t>
            </a:r>
            <a:endParaRPr b="1" sz="900">
              <a:solidFill>
                <a:schemeClr val="dk1"/>
              </a:solidFill>
              <a:latin typeface="Arial"/>
              <a:ea typeface="Arial"/>
              <a:cs typeface="Arial"/>
              <a:sym typeface="Arial"/>
            </a:endParaRPr>
          </a:p>
        </p:txBody>
      </p:sp>
      <p:sp>
        <p:nvSpPr>
          <p:cNvPr id="325" name="Google Shape;325;p48"/>
          <p:cNvSpPr txBox="1"/>
          <p:nvPr/>
        </p:nvSpPr>
        <p:spPr>
          <a:xfrm>
            <a:off x="4571998" y="2119751"/>
            <a:ext cx="4105068" cy="2033201"/>
          </a:xfrm>
          <a:prstGeom prst="rect">
            <a:avLst/>
          </a:prstGeom>
          <a:noFill/>
          <a:ln cap="flat" cmpd="sng" w="38100">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900"/>
              <a:buFont typeface="Arial"/>
              <a:buNone/>
            </a:pPr>
            <a:r>
              <a:rPr lang="en" sz="900">
                <a:solidFill>
                  <a:schemeClr val="dk1"/>
                </a:solidFill>
                <a:latin typeface="Arial"/>
                <a:ea typeface="Arial"/>
                <a:cs typeface="Arial"/>
                <a:sym typeface="Arial"/>
              </a:rPr>
              <a:t>In </a:t>
            </a:r>
            <a:r>
              <a:rPr lang="en" sz="900" u="sng">
                <a:solidFill>
                  <a:schemeClr val="dk1"/>
                </a:solidFill>
                <a:latin typeface="Arial"/>
                <a:ea typeface="Arial"/>
                <a:cs typeface="Arial"/>
                <a:sym typeface="Arial"/>
              </a:rPr>
              <a:t>philosophy</a:t>
            </a:r>
            <a:r>
              <a:rPr lang="en" sz="900">
                <a:solidFill>
                  <a:schemeClr val="dk1"/>
                </a:solidFill>
                <a:latin typeface="Arial"/>
                <a:ea typeface="Arial"/>
                <a:cs typeface="Arial"/>
                <a:sym typeface="Arial"/>
              </a:rPr>
              <a:t>, qualia are defined as instances of mental experience, as “</a:t>
            </a:r>
            <a:r>
              <a:rPr b="1" lang="en" sz="900">
                <a:solidFill>
                  <a:srgbClr val="0070C0"/>
                </a:solidFill>
                <a:latin typeface="Arial"/>
                <a:ea typeface="Arial"/>
                <a:cs typeface="Arial"/>
                <a:sym typeface="Arial"/>
              </a:rPr>
              <a:t>mental objects</a:t>
            </a:r>
            <a:r>
              <a:rPr lang="en" sz="900">
                <a:solidFill>
                  <a:srgbClr val="0070C0"/>
                </a:solidFill>
                <a:latin typeface="Arial"/>
                <a:ea typeface="Arial"/>
                <a:cs typeface="Arial"/>
                <a:sym typeface="Arial"/>
              </a:rPr>
              <a:t>”.</a:t>
            </a:r>
            <a:r>
              <a:rPr lang="en" sz="900">
                <a:solidFill>
                  <a:schemeClr val="dk1"/>
                </a:solidFill>
                <a:latin typeface="Arial"/>
                <a:ea typeface="Arial"/>
                <a:cs typeface="Arial"/>
                <a:sym typeface="Arial"/>
              </a:rPr>
              <a:t>(explanations of qualia involve the “</a:t>
            </a:r>
            <a:r>
              <a:rPr lang="en" sz="900" u="sng">
                <a:solidFill>
                  <a:schemeClr val="dk1"/>
                </a:solidFill>
                <a:latin typeface="Arial"/>
                <a:ea typeface="Arial"/>
                <a:cs typeface="Arial"/>
                <a:sym typeface="Arial"/>
              </a:rPr>
              <a:t>binding problem</a:t>
            </a:r>
            <a:r>
              <a:rPr b="1" lang="en" sz="900">
                <a:solidFill>
                  <a:srgbClr val="0070C0"/>
                </a:solidFill>
                <a:latin typeface="Arial"/>
                <a:ea typeface="Arial"/>
                <a:cs typeface="Arial"/>
                <a:sym typeface="Arial"/>
              </a:rPr>
              <a:t>”</a:t>
            </a:r>
            <a:r>
              <a:rPr lang="en" sz="900">
                <a:solidFill>
                  <a:schemeClr val="dk1"/>
                </a:solidFill>
                <a:latin typeface="Arial"/>
                <a:ea typeface="Arial"/>
                <a:cs typeface="Arial"/>
                <a:sym typeface="Arial"/>
              </a:rPr>
              <a:t>)</a:t>
            </a:r>
            <a:r>
              <a:rPr lang="en" sz="900">
                <a:solidFill>
                  <a:srgbClr val="0070C0"/>
                </a:solidFill>
                <a:latin typeface="Arial"/>
                <a:ea typeface="Arial"/>
                <a:cs typeface="Arial"/>
                <a:sym typeface="Arial"/>
              </a:rPr>
              <a:t>      </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       </a:t>
            </a:r>
            <a:r>
              <a:rPr b="1" lang="en" sz="900" u="sng">
                <a:solidFill>
                  <a:srgbClr val="0070C0"/>
                </a:solidFill>
                <a:latin typeface="Arial"/>
                <a:ea typeface="Arial"/>
                <a:cs typeface="Arial"/>
                <a:sym typeface="Arial"/>
              </a:rPr>
              <a:t>D</a:t>
            </a:r>
            <a:r>
              <a:rPr b="1" lang="en" sz="900" u="sng">
                <a:solidFill>
                  <a:schemeClr val="hlink"/>
                </a:solidFill>
                <a:latin typeface="Arial"/>
                <a:ea typeface="Arial"/>
                <a:cs typeface="Arial"/>
                <a:sym typeface="Arial"/>
                <a:hlinkClick r:id="rId5"/>
              </a:rPr>
              <a:t>aniel Dennett</a:t>
            </a:r>
            <a:r>
              <a:rPr b="1"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suggested that </a:t>
            </a:r>
            <a:r>
              <a:rPr b="1" i="1" lang="en" sz="900">
                <a:solidFill>
                  <a:srgbClr val="0070C0"/>
                </a:solidFill>
                <a:latin typeface="Arial"/>
                <a:ea typeface="Arial"/>
                <a:cs typeface="Arial"/>
                <a:sym typeface="Arial"/>
              </a:rPr>
              <a:t>qualia</a:t>
            </a:r>
            <a:r>
              <a:rPr b="1" lang="en" sz="900">
                <a:solidFill>
                  <a:srgbClr val="0070C0"/>
                </a:solidFill>
                <a:latin typeface="Arial"/>
                <a:ea typeface="Arial"/>
                <a:cs typeface="Arial"/>
                <a:sym typeface="Arial"/>
              </a:rPr>
              <a:t> were</a:t>
            </a:r>
            <a:r>
              <a:rPr lang="en" sz="900">
                <a:solidFill>
                  <a:schemeClr val="dk1"/>
                </a:solidFill>
                <a:latin typeface="Arial"/>
                <a:ea typeface="Arial"/>
                <a:cs typeface="Arial"/>
                <a:sym typeface="Arial"/>
              </a:rPr>
              <a:t>: </a:t>
            </a:r>
            <a:endParaRPr sz="900">
              <a:solidFill>
                <a:schemeClr val="dk1"/>
              </a:solidFill>
              <a:latin typeface="Arial"/>
              <a:ea typeface="Arial"/>
              <a:cs typeface="Arial"/>
              <a:sym typeface="Arial"/>
            </a:endParaRPr>
          </a:p>
          <a:p>
            <a:pPr indent="-171450" lvl="0" marL="177800" marR="0" rtl="0" algn="l">
              <a:lnSpc>
                <a:spcPct val="115000"/>
              </a:lnSpc>
              <a:spcBef>
                <a:spcPts val="600"/>
              </a:spcBef>
              <a:spcAft>
                <a:spcPts val="0"/>
              </a:spcAft>
              <a:buClr>
                <a:srgbClr val="467886"/>
              </a:buClr>
              <a:buSzPts val="900"/>
              <a:buFont typeface="Arial"/>
              <a:buAutoNum type="arabicPeriod"/>
            </a:pPr>
            <a:r>
              <a:rPr b="1" i="1" lang="en" sz="900" u="sng">
                <a:solidFill>
                  <a:srgbClr val="467886"/>
                </a:solidFill>
                <a:latin typeface="Arial"/>
                <a:ea typeface="Arial"/>
                <a:cs typeface="Arial"/>
                <a:sym typeface="Arial"/>
              </a:rPr>
              <a:t>ineffable</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 they cannot be communicated or apprehended by any means other than direct experience.                                                                                                       </a:t>
            </a:r>
            <a:endParaRPr sz="1100"/>
          </a:p>
          <a:p>
            <a:pPr indent="-171450" lvl="0" marL="177800" marR="0" rtl="0" algn="l">
              <a:lnSpc>
                <a:spcPct val="115000"/>
              </a:lnSpc>
              <a:spcBef>
                <a:spcPts val="600"/>
              </a:spcBef>
              <a:spcAft>
                <a:spcPts val="0"/>
              </a:spcAft>
              <a:buClr>
                <a:schemeClr val="dk1"/>
              </a:buClr>
              <a:buSzPts val="900"/>
              <a:buFont typeface="Arial"/>
              <a:buAutoNum type="arabicPeriod"/>
            </a:pPr>
            <a:r>
              <a:rPr lang="en" sz="900" u="sng">
                <a:solidFill>
                  <a:schemeClr val="dk1"/>
                </a:solidFill>
                <a:latin typeface="Arial"/>
                <a:ea typeface="Arial"/>
                <a:cs typeface="Arial"/>
                <a:sym typeface="Arial"/>
              </a:rPr>
              <a:t> </a:t>
            </a:r>
            <a:r>
              <a:rPr b="1" i="1" lang="en" sz="900" u="sng">
                <a:solidFill>
                  <a:schemeClr val="hlink"/>
                </a:solidFill>
                <a:latin typeface="Arial"/>
                <a:ea typeface="Arial"/>
                <a:cs typeface="Arial"/>
                <a:sym typeface="Arial"/>
                <a:hlinkClick r:id="rId6"/>
              </a:rPr>
              <a:t>intrinsic</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 they are non-relational properties, which do not change depending on the experience's relation to other things.                                               </a:t>
            </a:r>
            <a:endParaRPr sz="1100"/>
          </a:p>
          <a:p>
            <a:pPr indent="-171450" lvl="0" marL="177800" marR="0" rtl="0" algn="l">
              <a:lnSpc>
                <a:spcPct val="115000"/>
              </a:lnSpc>
              <a:spcBef>
                <a:spcPts val="600"/>
              </a:spcBef>
              <a:spcAft>
                <a:spcPts val="0"/>
              </a:spcAft>
              <a:buClr>
                <a:srgbClr val="0070C0"/>
              </a:buClr>
              <a:buSzPts val="900"/>
              <a:buFont typeface="Arial"/>
              <a:buAutoNum type="arabicPeriod"/>
            </a:pPr>
            <a:r>
              <a:rPr b="1" i="1" lang="en" sz="900" u="sng">
                <a:solidFill>
                  <a:srgbClr val="0070C0"/>
                </a:solidFill>
                <a:latin typeface="Arial"/>
                <a:ea typeface="Arial"/>
                <a:cs typeface="Arial"/>
                <a:sym typeface="Arial"/>
              </a:rPr>
              <a:t>p</a:t>
            </a:r>
            <a:r>
              <a:rPr b="1" i="1" lang="en" sz="900" u="sng">
                <a:solidFill>
                  <a:schemeClr val="hlink"/>
                </a:solidFill>
                <a:latin typeface="Arial"/>
                <a:ea typeface="Arial"/>
                <a:cs typeface="Arial"/>
                <a:sym typeface="Arial"/>
                <a:hlinkClick r:id="rId7"/>
              </a:rPr>
              <a:t>rivate</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 all interpersonal comparisons of qualia are impossible.                                                                                                                      </a:t>
            </a:r>
            <a:endParaRPr sz="1100"/>
          </a:p>
          <a:p>
            <a:pPr indent="-171450" lvl="0" marL="177800" marR="0" rtl="0" algn="l">
              <a:lnSpc>
                <a:spcPct val="115000"/>
              </a:lnSpc>
              <a:spcBef>
                <a:spcPts val="600"/>
              </a:spcBef>
              <a:spcAft>
                <a:spcPts val="0"/>
              </a:spcAft>
              <a:buClr>
                <a:srgbClr val="467886"/>
              </a:buClr>
              <a:buSzPts val="900"/>
              <a:buFont typeface="Arial"/>
              <a:buAutoNum type="arabicPeriod"/>
            </a:pPr>
            <a:r>
              <a:rPr b="1" i="1" lang="en" sz="900" u="sng">
                <a:solidFill>
                  <a:schemeClr val="hlink"/>
                </a:solidFill>
                <a:latin typeface="Arial"/>
                <a:ea typeface="Arial"/>
                <a:cs typeface="Arial"/>
                <a:sym typeface="Arial"/>
                <a:hlinkClick r:id="rId8"/>
              </a:rPr>
              <a:t>apprehensible</a:t>
            </a:r>
            <a:r>
              <a:rPr b="1" i="1" lang="en" sz="900">
                <a:solidFill>
                  <a:schemeClr val="dk1"/>
                </a:solidFill>
                <a:latin typeface="Arial"/>
                <a:ea typeface="Arial"/>
                <a:cs typeface="Arial"/>
                <a:sym typeface="Arial"/>
              </a:rPr>
              <a:t> </a:t>
            </a:r>
            <a:r>
              <a:rPr b="1" i="1" lang="en" sz="900">
                <a:solidFill>
                  <a:srgbClr val="0070C0"/>
                </a:solidFill>
                <a:latin typeface="Arial"/>
                <a:ea typeface="Arial"/>
                <a:cs typeface="Arial"/>
                <a:sym typeface="Arial"/>
              </a:rPr>
              <a:t>by</a:t>
            </a:r>
            <a:r>
              <a:rPr b="1" i="1" lang="en" sz="900">
                <a:solidFill>
                  <a:schemeClr val="dk1"/>
                </a:solidFill>
                <a:latin typeface="Arial"/>
                <a:ea typeface="Arial"/>
                <a:cs typeface="Arial"/>
                <a:sym typeface="Arial"/>
              </a:rPr>
              <a:t> </a:t>
            </a:r>
            <a:r>
              <a:rPr b="1" i="1" lang="en" sz="900" u="sng">
                <a:solidFill>
                  <a:schemeClr val="hlink"/>
                </a:solidFill>
                <a:latin typeface="Arial"/>
                <a:ea typeface="Arial"/>
                <a:cs typeface="Arial"/>
                <a:sym typeface="Arial"/>
                <a:hlinkClick r:id="rId9"/>
              </a:rPr>
              <a:t>consciousness</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 to experience a quale is to know that one experiences a quale, and to know all there is to know about qualia</a:t>
            </a:r>
            <a:endParaRPr sz="1100"/>
          </a:p>
        </p:txBody>
      </p:sp>
      <p:sp>
        <p:nvSpPr>
          <p:cNvPr id="326" name="Google Shape;326;p48"/>
          <p:cNvSpPr txBox="1"/>
          <p:nvPr/>
        </p:nvSpPr>
        <p:spPr>
          <a:xfrm rot="-1715963">
            <a:off x="2334570" y="2717600"/>
            <a:ext cx="495109" cy="1923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rgbClr val="0070C0"/>
                </a:solidFill>
                <a:latin typeface="Arial"/>
                <a:ea typeface="Arial"/>
                <a:cs typeface="Arial"/>
                <a:sym typeface="Arial"/>
              </a:rPr>
              <a:t>Where</a:t>
            </a:r>
            <a:endParaRPr b="1" sz="800">
              <a:solidFill>
                <a:srgbClr val="0070C0"/>
              </a:solidFill>
              <a:latin typeface="Arial"/>
              <a:ea typeface="Arial"/>
              <a:cs typeface="Arial"/>
              <a:sym typeface="Arial"/>
            </a:endParaRPr>
          </a:p>
        </p:txBody>
      </p:sp>
      <p:sp>
        <p:nvSpPr>
          <p:cNvPr id="327" name="Google Shape;327;p48"/>
          <p:cNvSpPr txBox="1"/>
          <p:nvPr/>
        </p:nvSpPr>
        <p:spPr>
          <a:xfrm rot="1828397">
            <a:off x="2358257" y="3374861"/>
            <a:ext cx="450766" cy="19242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rgbClr val="0070C0"/>
                </a:solidFill>
                <a:latin typeface="Arial"/>
                <a:ea typeface="Arial"/>
                <a:cs typeface="Arial"/>
                <a:sym typeface="Arial"/>
              </a:rPr>
              <a:t>What</a:t>
            </a:r>
            <a:endParaRPr b="1" sz="800">
              <a:solidFill>
                <a:srgbClr val="0070C0"/>
              </a:solidFill>
              <a:latin typeface="Arial"/>
              <a:ea typeface="Arial"/>
              <a:cs typeface="Arial"/>
              <a:sym typeface="Arial"/>
            </a:endParaRPr>
          </a:p>
        </p:txBody>
      </p:sp>
      <p:pic>
        <p:nvPicPr>
          <p:cNvPr id="328" name="Google Shape;328;p48"/>
          <p:cNvPicPr preferRelativeResize="0"/>
          <p:nvPr/>
        </p:nvPicPr>
        <p:blipFill>
          <a:blip r:embed="rId10">
            <a:alphaModFix/>
          </a:blip>
          <a:stretch>
            <a:fillRect/>
          </a:stretch>
        </p:blipFill>
        <p:spPr>
          <a:xfrm>
            <a:off x="299450" y="2025937"/>
            <a:ext cx="3715512" cy="21770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A diagram of a graph&#10;&#10;AI-generated content may be incorrect." id="334" name="Google Shape;334;p49">
            <a:hlinkClick r:id="rId3"/>
          </p:cNvPr>
          <p:cNvPicPr preferRelativeResize="0"/>
          <p:nvPr/>
        </p:nvPicPr>
        <p:blipFill rotWithShape="1">
          <a:blip r:embed="rId4">
            <a:alphaModFix/>
          </a:blip>
          <a:srcRect b="0" l="0" r="0" t="0"/>
          <a:stretch/>
        </p:blipFill>
        <p:spPr>
          <a:xfrm>
            <a:off x="3942948" y="2585790"/>
            <a:ext cx="2145030" cy="1634966"/>
          </a:xfrm>
          <a:prstGeom prst="rect">
            <a:avLst/>
          </a:prstGeom>
          <a:noFill/>
          <a:ln cap="flat" cmpd="sng" w="28575">
            <a:solidFill>
              <a:srgbClr val="0070C0"/>
            </a:solidFill>
            <a:prstDash val="solid"/>
            <a:round/>
            <a:headEnd len="sm" w="sm" type="none"/>
            <a:tailEnd len="sm" w="sm" type="none"/>
          </a:ln>
        </p:spPr>
      </p:pic>
      <p:sp>
        <p:nvSpPr>
          <p:cNvPr id="335" name="Google Shape;335;p49"/>
          <p:cNvSpPr txBox="1"/>
          <p:nvPr/>
        </p:nvSpPr>
        <p:spPr>
          <a:xfrm>
            <a:off x="3866327" y="4278449"/>
            <a:ext cx="4821576"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202122"/>
              </a:buClr>
              <a:buSzPts val="900"/>
              <a:buFont typeface="Arial"/>
              <a:buNone/>
            </a:pPr>
            <a:r>
              <a:rPr b="0" i="0" lang="en" sz="900" u="none" cap="none" strike="noStrike">
                <a:solidFill>
                  <a:srgbClr val="202122"/>
                </a:solidFill>
                <a:latin typeface="Arial"/>
                <a:ea typeface="Arial"/>
                <a:cs typeface="Arial"/>
                <a:sym typeface="Arial"/>
              </a:rPr>
              <a:t>First described by Paul Kolers and Michael von Grünau </a:t>
            </a:r>
            <a:r>
              <a:rPr b="1" i="1" lang="en" sz="900" u="sng" cap="none" strike="noStrike">
                <a:solidFill>
                  <a:srgbClr val="0070C0"/>
                </a:solidFill>
                <a:latin typeface="Arial"/>
                <a:ea typeface="Arial"/>
                <a:cs typeface="Arial"/>
                <a:sym typeface="Arial"/>
              </a:rPr>
              <a:t>illusion of apparent motion</a:t>
            </a:r>
            <a:r>
              <a:rPr b="0" i="1" lang="en" sz="900" u="none" cap="none" strike="noStrike">
                <a:solidFill>
                  <a:srgbClr val="000000"/>
                </a:solidFill>
                <a:latin typeface="Arial"/>
                <a:ea typeface="Arial"/>
                <a:cs typeface="Arial"/>
                <a:sym typeface="Arial"/>
              </a:rPr>
              <a:t> is </a:t>
            </a:r>
            <a:r>
              <a:rPr b="0" i="0" lang="en" sz="900" u="none" cap="none" strike="noStrike">
                <a:solidFill>
                  <a:srgbClr val="000000"/>
                </a:solidFill>
                <a:latin typeface="Arial"/>
                <a:ea typeface="Arial"/>
                <a:cs typeface="Arial"/>
                <a:sym typeface="Arial"/>
              </a:rPr>
              <a:t>induced between objects with different colors. The objects are displayed with 50 msec delay, and </a:t>
            </a:r>
            <a:r>
              <a:rPr lang="en" sz="900">
                <a:solidFill>
                  <a:srgbClr val="000000"/>
                </a:solidFill>
                <a:latin typeface="Arial"/>
                <a:ea typeface="Arial"/>
                <a:cs typeface="Arial"/>
                <a:sym typeface="Arial"/>
              </a:rPr>
              <a:t>t</a:t>
            </a:r>
            <a:r>
              <a:rPr b="0" i="0" lang="en" sz="900" u="none" cap="none" strike="noStrike">
                <a:solidFill>
                  <a:srgbClr val="000000"/>
                </a:solidFill>
                <a:latin typeface="Arial"/>
                <a:ea typeface="Arial"/>
                <a:cs typeface="Arial"/>
                <a:sym typeface="Arial"/>
              </a:rPr>
              <a:t>he color of the apparently moving object abruptly changes midway along the path. </a:t>
            </a:r>
            <a:endParaRPr b="1" i="0" sz="900" u="none" cap="none" strike="noStrike">
              <a:solidFill>
                <a:srgbClr val="000000"/>
              </a:solidFill>
              <a:latin typeface="Arial"/>
              <a:ea typeface="Arial"/>
              <a:cs typeface="Arial"/>
              <a:sym typeface="Arial"/>
            </a:endParaRPr>
          </a:p>
        </p:txBody>
      </p:sp>
      <p:sp>
        <p:nvSpPr>
          <p:cNvPr id="336" name="Google Shape;336;p49"/>
          <p:cNvSpPr txBox="1"/>
          <p:nvPr/>
        </p:nvSpPr>
        <p:spPr>
          <a:xfrm>
            <a:off x="5150022" y="2300657"/>
            <a:ext cx="2135605"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70C0"/>
              </a:buClr>
              <a:buSzPts val="1200"/>
              <a:buFont typeface="Arial"/>
              <a:buNone/>
            </a:pPr>
            <a:r>
              <a:rPr b="1" i="0" lang="en" sz="1200" u="none" cap="none" strike="noStrike">
                <a:solidFill>
                  <a:srgbClr val="0070C0"/>
                </a:solidFill>
                <a:latin typeface="Arial"/>
                <a:ea typeface="Arial"/>
                <a:cs typeface="Arial"/>
                <a:sym typeface="Arial"/>
              </a:rPr>
              <a:t>Color Phi-phenomenon</a:t>
            </a:r>
            <a:r>
              <a:rPr b="0" i="0" lang="en" sz="1200" u="none" cap="none" strike="noStrike">
                <a:solidFill>
                  <a:srgbClr val="0070C0"/>
                </a:solidFill>
                <a:latin typeface="Arial"/>
                <a:ea typeface="Arial"/>
                <a:cs typeface="Arial"/>
                <a:sym typeface="Arial"/>
              </a:rPr>
              <a:t> </a:t>
            </a:r>
            <a:endParaRPr b="1" i="0" sz="1200" u="none" cap="none" strike="noStrike">
              <a:solidFill>
                <a:srgbClr val="0070C0"/>
              </a:solidFill>
              <a:latin typeface="Arial"/>
              <a:ea typeface="Arial"/>
              <a:cs typeface="Arial"/>
              <a:sym typeface="Arial"/>
            </a:endParaRPr>
          </a:p>
        </p:txBody>
      </p:sp>
      <p:pic>
        <p:nvPicPr>
          <p:cNvPr descr="A diagram of blue and red dots&#10;&#10;AI-generated content may be incorrect." id="337" name="Google Shape;337;p49">
            <a:hlinkClick r:id="rId5"/>
          </p:cNvPr>
          <p:cNvPicPr preferRelativeResize="0"/>
          <p:nvPr/>
        </p:nvPicPr>
        <p:blipFill rotWithShape="1">
          <a:blip r:embed="rId6">
            <a:alphaModFix/>
          </a:blip>
          <a:srcRect b="0" l="0" r="0" t="0"/>
          <a:stretch/>
        </p:blipFill>
        <p:spPr>
          <a:xfrm>
            <a:off x="6304547" y="2607832"/>
            <a:ext cx="2145030" cy="1612924"/>
          </a:xfrm>
          <a:prstGeom prst="rect">
            <a:avLst/>
          </a:prstGeom>
          <a:noFill/>
          <a:ln cap="flat" cmpd="sng" w="28575">
            <a:solidFill>
              <a:srgbClr val="0070C0"/>
            </a:solidFill>
            <a:prstDash val="solid"/>
            <a:round/>
            <a:headEnd len="sm" w="sm" type="none"/>
            <a:tailEnd len="sm" w="sm" type="none"/>
          </a:ln>
        </p:spPr>
      </p:pic>
      <p:sp>
        <p:nvSpPr>
          <p:cNvPr id="338" name="Google Shape;338;p49"/>
          <p:cNvSpPr txBox="1"/>
          <p:nvPr/>
        </p:nvSpPr>
        <p:spPr>
          <a:xfrm>
            <a:off x="5262305" y="183374"/>
            <a:ext cx="1651346" cy="253916"/>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70C0"/>
              </a:buClr>
              <a:buSzPts val="1200"/>
              <a:buFont typeface="Arial"/>
              <a:buNone/>
            </a:pPr>
            <a:r>
              <a:rPr b="1" i="0" lang="en" sz="1200" u="none" cap="none" strike="noStrike">
                <a:solidFill>
                  <a:srgbClr val="0070C0"/>
                </a:solidFill>
                <a:latin typeface="Arial"/>
                <a:ea typeface="Arial"/>
                <a:cs typeface="Arial"/>
                <a:sym typeface="Arial"/>
              </a:rPr>
              <a:t>Phi-phenomenon </a:t>
            </a:r>
            <a:endParaRPr b="1" i="0" sz="1200" u="none" cap="none" strike="noStrike">
              <a:solidFill>
                <a:srgbClr val="0070C0"/>
              </a:solidFill>
              <a:latin typeface="Arial"/>
              <a:ea typeface="Arial"/>
              <a:cs typeface="Arial"/>
              <a:sym typeface="Arial"/>
            </a:endParaRPr>
          </a:p>
        </p:txBody>
      </p:sp>
      <p:sp>
        <p:nvSpPr>
          <p:cNvPr id="339" name="Google Shape;339;p49"/>
          <p:cNvSpPr txBox="1"/>
          <p:nvPr/>
        </p:nvSpPr>
        <p:spPr>
          <a:xfrm>
            <a:off x="3569968" y="468508"/>
            <a:ext cx="5110815" cy="1729801"/>
          </a:xfrm>
          <a:prstGeom prst="rect">
            <a:avLst/>
          </a:prstGeom>
          <a:noFill/>
          <a:ln cap="flat" cmpd="sng" w="28575">
            <a:solidFill>
              <a:srgbClr val="0070C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900"/>
              <a:buFont typeface="Arial"/>
              <a:buNone/>
            </a:pPr>
            <a:r>
              <a:rPr b="1" i="0" lang="en" sz="900" u="none" cap="none" strike="noStrike">
                <a:solidFill>
                  <a:srgbClr val="0070C0"/>
                </a:solidFill>
                <a:latin typeface="Arial"/>
                <a:ea typeface="Arial"/>
                <a:cs typeface="Arial"/>
                <a:sym typeface="Arial"/>
              </a:rPr>
              <a:t>The "phi phenomenon" is a perceptual illusion where our brains perceive motion from a sequence of still images</a:t>
            </a:r>
            <a:r>
              <a:rPr b="0" i="0" lang="en" sz="900" u="none" cap="none" strike="noStrike">
                <a:solidFill>
                  <a:srgbClr val="000000"/>
                </a:solidFill>
                <a:latin typeface="Arial"/>
                <a:ea typeface="Arial"/>
                <a:cs typeface="Arial"/>
                <a:sym typeface="Arial"/>
              </a:rPr>
              <a:t>. When two still images are shown in rapid succession, our brains interpret the changing positions as continuous movement. This illusion is achieved by displaying images with a specific time gap (interstimulus period) between them, typically 30-200 milliseconds. This phenomenon is the basis of apparent movement in film. </a:t>
            </a:r>
            <a:endParaRPr b="0" i="0" sz="9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Phi- phenomenon was discovered by a German psychologist </a:t>
            </a:r>
            <a:r>
              <a:rPr b="1" i="0" lang="en" sz="900" u="none" cap="none" strike="noStrike">
                <a:solidFill>
                  <a:srgbClr val="000000"/>
                </a:solidFill>
                <a:latin typeface="Arial"/>
                <a:ea typeface="Arial"/>
                <a:cs typeface="Arial"/>
                <a:sym typeface="Arial"/>
              </a:rPr>
              <a:t>Max Wertheimer</a:t>
            </a:r>
            <a:r>
              <a:rPr b="0" i="0" lang="en" sz="900" u="none" cap="none" strike="noStrike">
                <a:solidFill>
                  <a:srgbClr val="000000"/>
                </a:solidFill>
                <a:latin typeface="Arial"/>
                <a:ea typeface="Arial"/>
                <a:cs typeface="Arial"/>
                <a:sym typeface="Arial"/>
              </a:rPr>
              <a:t>, who studied sensation and perception. The phenomenon was demonstrated when two identical objects were presented in a rapid succession. The subjects experienced back and forth movement of presented objects. Wertheimer insisted that the brain fills in the space between stationary objects to create the illusion. </a:t>
            </a:r>
            <a:r>
              <a:rPr b="1" i="0" lang="en" sz="900" u="none" cap="none" strike="noStrike">
                <a:solidFill>
                  <a:srgbClr val="0070C0"/>
                </a:solidFill>
                <a:latin typeface="Arial"/>
                <a:ea typeface="Arial"/>
                <a:cs typeface="Arial"/>
                <a:sym typeface="Arial"/>
              </a:rPr>
              <a:t>Thus, the reality of perception is interfered with by “conscious interpretation”.</a:t>
            </a:r>
            <a:r>
              <a:rPr b="0" i="0" lang="en"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p:txBody>
      </p:sp>
      <p:pic>
        <p:nvPicPr>
          <p:cNvPr id="340" name="Google Shape;340;p49"/>
          <p:cNvPicPr preferRelativeResize="0"/>
          <p:nvPr/>
        </p:nvPicPr>
        <p:blipFill rotWithShape="1">
          <a:blip r:embed="rId7">
            <a:alphaModFix/>
          </a:blip>
          <a:srcRect b="0" l="0" r="0" t="0"/>
          <a:stretch/>
        </p:blipFill>
        <p:spPr>
          <a:xfrm>
            <a:off x="856931" y="862567"/>
            <a:ext cx="892025" cy="793730"/>
          </a:xfrm>
          <a:prstGeom prst="rect">
            <a:avLst/>
          </a:prstGeom>
          <a:noFill/>
          <a:ln>
            <a:noFill/>
          </a:ln>
        </p:spPr>
      </p:pic>
      <p:pic>
        <p:nvPicPr>
          <p:cNvPr id="341" name="Google Shape;341;p49"/>
          <p:cNvPicPr preferRelativeResize="0"/>
          <p:nvPr/>
        </p:nvPicPr>
        <p:blipFill rotWithShape="1">
          <a:blip r:embed="rId7">
            <a:alphaModFix/>
          </a:blip>
          <a:srcRect b="0" l="0" r="0" t="0"/>
          <a:stretch/>
        </p:blipFill>
        <p:spPr>
          <a:xfrm rot="5400000">
            <a:off x="1931084" y="803552"/>
            <a:ext cx="773998" cy="892028"/>
          </a:xfrm>
          <a:prstGeom prst="rect">
            <a:avLst/>
          </a:prstGeom>
          <a:noFill/>
          <a:ln>
            <a:noFill/>
          </a:ln>
        </p:spPr>
      </p:pic>
      <p:sp>
        <p:nvSpPr>
          <p:cNvPr id="342" name="Google Shape;342;p49"/>
          <p:cNvSpPr txBox="1"/>
          <p:nvPr/>
        </p:nvSpPr>
        <p:spPr>
          <a:xfrm>
            <a:off x="931971" y="597585"/>
            <a:ext cx="1798810" cy="253916"/>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70C0"/>
              </a:buClr>
              <a:buSzPts val="1200"/>
              <a:buFont typeface="Arial"/>
              <a:buNone/>
            </a:pPr>
            <a:r>
              <a:rPr b="1" i="0" lang="en" sz="1200" u="none" cap="none" strike="noStrike">
                <a:solidFill>
                  <a:srgbClr val="0070C0"/>
                </a:solidFill>
                <a:latin typeface="Arial"/>
                <a:ea typeface="Arial"/>
                <a:cs typeface="Arial"/>
                <a:sym typeface="Arial"/>
              </a:rPr>
              <a:t>Duck/rabbit ambiguity </a:t>
            </a:r>
            <a:endParaRPr sz="1100"/>
          </a:p>
        </p:txBody>
      </p:sp>
      <p:sp>
        <p:nvSpPr>
          <p:cNvPr id="343" name="Google Shape;343;p49"/>
          <p:cNvSpPr txBox="1"/>
          <p:nvPr/>
        </p:nvSpPr>
        <p:spPr>
          <a:xfrm>
            <a:off x="1574207" y="2625891"/>
            <a:ext cx="835673" cy="19620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Arial"/>
                <a:ea typeface="Arial"/>
                <a:cs typeface="Arial"/>
                <a:sym typeface="Arial"/>
              </a:rPr>
              <a:t>50 -100 msec</a:t>
            </a:r>
            <a:endParaRPr b="1" sz="800">
              <a:solidFill>
                <a:schemeClr val="dk1"/>
              </a:solidFill>
              <a:latin typeface="Arial"/>
              <a:ea typeface="Arial"/>
              <a:cs typeface="Arial"/>
              <a:sym typeface="Arial"/>
            </a:endParaRPr>
          </a:p>
        </p:txBody>
      </p:sp>
      <p:sp>
        <p:nvSpPr>
          <p:cNvPr id="344" name="Google Shape;344;p49"/>
          <p:cNvSpPr/>
          <p:nvPr/>
        </p:nvSpPr>
        <p:spPr>
          <a:xfrm>
            <a:off x="970472" y="2928697"/>
            <a:ext cx="181155" cy="159544"/>
          </a:xfrm>
          <a:prstGeom prst="ellipse">
            <a:avLst/>
          </a:prstGeom>
          <a:solidFill>
            <a:schemeClr val="accent1"/>
          </a:solidFill>
          <a:ln cap="flat" cmpd="sng" w="19050">
            <a:solidFill>
              <a:srgbClr val="0F465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5" name="Google Shape;345;p49"/>
          <p:cNvSpPr txBox="1"/>
          <p:nvPr/>
        </p:nvSpPr>
        <p:spPr>
          <a:xfrm>
            <a:off x="871318" y="2640584"/>
            <a:ext cx="241970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rgbClr val="002060"/>
              </a:solidFill>
              <a:latin typeface="Arial"/>
              <a:ea typeface="Arial"/>
              <a:cs typeface="Arial"/>
              <a:sym typeface="Arial"/>
            </a:endParaRPr>
          </a:p>
        </p:txBody>
      </p:sp>
      <p:sp>
        <p:nvSpPr>
          <p:cNvPr id="346" name="Google Shape;346;p49"/>
          <p:cNvSpPr txBox="1"/>
          <p:nvPr/>
        </p:nvSpPr>
        <p:spPr>
          <a:xfrm>
            <a:off x="1586902" y="2730008"/>
            <a:ext cx="77042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Time delay                                                                                    </a:t>
            </a:r>
            <a:endParaRPr sz="900">
              <a:solidFill>
                <a:schemeClr val="dk1"/>
              </a:solidFill>
              <a:latin typeface="Arial"/>
              <a:ea typeface="Arial"/>
              <a:cs typeface="Arial"/>
              <a:sym typeface="Arial"/>
            </a:endParaRPr>
          </a:p>
        </p:txBody>
      </p:sp>
      <p:pic>
        <p:nvPicPr>
          <p:cNvPr id="347" name="Google Shape;347;p49"/>
          <p:cNvPicPr preferRelativeResize="0"/>
          <p:nvPr/>
        </p:nvPicPr>
        <p:blipFill rotWithShape="1">
          <a:blip r:embed="rId8">
            <a:alphaModFix/>
          </a:blip>
          <a:srcRect b="0" l="0" r="0" t="0"/>
          <a:stretch/>
        </p:blipFill>
        <p:spPr>
          <a:xfrm>
            <a:off x="2776897" y="2928697"/>
            <a:ext cx="196453" cy="169069"/>
          </a:xfrm>
          <a:prstGeom prst="rect">
            <a:avLst/>
          </a:prstGeom>
          <a:noFill/>
          <a:ln>
            <a:noFill/>
          </a:ln>
        </p:spPr>
      </p:pic>
      <p:cxnSp>
        <p:nvCxnSpPr>
          <p:cNvPr id="348" name="Google Shape;348;p49"/>
          <p:cNvCxnSpPr/>
          <p:nvPr/>
        </p:nvCxnSpPr>
        <p:spPr>
          <a:xfrm>
            <a:off x="2409880" y="2730353"/>
            <a:ext cx="403460" cy="0"/>
          </a:xfrm>
          <a:prstGeom prst="straightConnector1">
            <a:avLst/>
          </a:prstGeom>
          <a:noFill/>
          <a:ln cap="flat" cmpd="sng" w="19050">
            <a:solidFill>
              <a:schemeClr val="accent1"/>
            </a:solidFill>
            <a:prstDash val="solid"/>
            <a:miter lim="800000"/>
            <a:headEnd len="sm" w="sm" type="none"/>
            <a:tailEnd len="med" w="med" type="stealth"/>
          </a:ln>
        </p:spPr>
      </p:cxnSp>
      <p:pic>
        <p:nvPicPr>
          <p:cNvPr id="349" name="Google Shape;349;p49"/>
          <p:cNvPicPr preferRelativeResize="0"/>
          <p:nvPr/>
        </p:nvPicPr>
        <p:blipFill rotWithShape="1">
          <a:blip r:embed="rId9">
            <a:alphaModFix/>
          </a:blip>
          <a:srcRect b="0" l="0" r="0" t="0"/>
          <a:stretch/>
        </p:blipFill>
        <p:spPr>
          <a:xfrm>
            <a:off x="1127489" y="2658050"/>
            <a:ext cx="479822" cy="124807"/>
          </a:xfrm>
          <a:prstGeom prst="rect">
            <a:avLst/>
          </a:prstGeom>
          <a:noFill/>
          <a:ln>
            <a:noFill/>
          </a:ln>
        </p:spPr>
      </p:pic>
      <p:pic>
        <p:nvPicPr>
          <p:cNvPr id="350" name="Google Shape;350;p49"/>
          <p:cNvPicPr preferRelativeResize="0"/>
          <p:nvPr/>
        </p:nvPicPr>
        <p:blipFill rotWithShape="1">
          <a:blip r:embed="rId10">
            <a:alphaModFix/>
          </a:blip>
          <a:srcRect b="0" l="0" r="0" t="0"/>
          <a:stretch/>
        </p:blipFill>
        <p:spPr>
          <a:xfrm rot="5400000">
            <a:off x="914592" y="2729498"/>
            <a:ext cx="332416" cy="89084"/>
          </a:xfrm>
          <a:prstGeom prst="rect">
            <a:avLst/>
          </a:prstGeom>
          <a:noFill/>
          <a:ln>
            <a:noFill/>
          </a:ln>
        </p:spPr>
      </p:pic>
      <p:pic>
        <p:nvPicPr>
          <p:cNvPr id="351" name="Google Shape;351;p49"/>
          <p:cNvPicPr preferRelativeResize="0"/>
          <p:nvPr/>
        </p:nvPicPr>
        <p:blipFill rotWithShape="1">
          <a:blip r:embed="rId11">
            <a:alphaModFix/>
          </a:blip>
          <a:srcRect b="0" l="0" r="0" t="0"/>
          <a:stretch/>
        </p:blipFill>
        <p:spPr>
          <a:xfrm>
            <a:off x="2831666" y="2625891"/>
            <a:ext cx="86916" cy="333375"/>
          </a:xfrm>
          <a:prstGeom prst="rect">
            <a:avLst/>
          </a:prstGeom>
          <a:noFill/>
          <a:ln>
            <a:noFill/>
          </a:ln>
        </p:spPr>
      </p:pic>
      <p:sp>
        <p:nvSpPr>
          <p:cNvPr id="352" name="Google Shape;352;p49"/>
          <p:cNvSpPr/>
          <p:nvPr/>
        </p:nvSpPr>
        <p:spPr>
          <a:xfrm>
            <a:off x="1253647" y="2289836"/>
            <a:ext cx="1436932" cy="2539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200">
                <a:solidFill>
                  <a:srgbClr val="0070C0"/>
                </a:solidFill>
                <a:latin typeface="Arial"/>
                <a:ea typeface="Arial"/>
                <a:cs typeface="Arial"/>
                <a:sym typeface="Arial"/>
              </a:rPr>
              <a:t>Phi-phenomenon </a:t>
            </a:r>
            <a:endParaRPr b="1" sz="1200">
              <a:solidFill>
                <a:srgbClr val="0070C0"/>
              </a:solidFill>
              <a:latin typeface="Arial"/>
              <a:ea typeface="Arial"/>
              <a:cs typeface="Arial"/>
              <a:sym typeface="Arial"/>
            </a:endParaRPr>
          </a:p>
        </p:txBody>
      </p:sp>
      <p:sp>
        <p:nvSpPr>
          <p:cNvPr id="353" name="Google Shape;353;p49"/>
          <p:cNvSpPr txBox="1"/>
          <p:nvPr/>
        </p:nvSpPr>
        <p:spPr>
          <a:xfrm>
            <a:off x="1660497" y="3289243"/>
            <a:ext cx="52802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Illusion </a:t>
            </a:r>
            <a:endParaRPr sz="900">
              <a:solidFill>
                <a:schemeClr val="dk1"/>
              </a:solidFill>
              <a:latin typeface="Arial"/>
              <a:ea typeface="Arial"/>
              <a:cs typeface="Arial"/>
              <a:sym typeface="Arial"/>
            </a:endParaRPr>
          </a:p>
        </p:txBody>
      </p:sp>
      <p:pic>
        <p:nvPicPr>
          <p:cNvPr id="354" name="Google Shape;354;p49"/>
          <p:cNvPicPr preferRelativeResize="0"/>
          <p:nvPr/>
        </p:nvPicPr>
        <p:blipFill rotWithShape="1">
          <a:blip r:embed="rId12">
            <a:alphaModFix/>
          </a:blip>
          <a:srcRect b="0" l="0" r="0" t="0"/>
          <a:stretch/>
        </p:blipFill>
        <p:spPr>
          <a:xfrm>
            <a:off x="955173" y="3561590"/>
            <a:ext cx="196453" cy="169069"/>
          </a:xfrm>
          <a:prstGeom prst="rect">
            <a:avLst/>
          </a:prstGeom>
          <a:noFill/>
          <a:ln>
            <a:noFill/>
          </a:ln>
        </p:spPr>
      </p:pic>
      <p:pic>
        <p:nvPicPr>
          <p:cNvPr id="355" name="Google Shape;355;p49"/>
          <p:cNvPicPr preferRelativeResize="0"/>
          <p:nvPr/>
        </p:nvPicPr>
        <p:blipFill rotWithShape="1">
          <a:blip r:embed="rId13">
            <a:alphaModFix/>
          </a:blip>
          <a:srcRect b="0" l="0" r="0" t="0"/>
          <a:stretch/>
        </p:blipFill>
        <p:spPr>
          <a:xfrm>
            <a:off x="2754346" y="3561590"/>
            <a:ext cx="196453" cy="169069"/>
          </a:xfrm>
          <a:prstGeom prst="rect">
            <a:avLst/>
          </a:prstGeom>
          <a:noFill/>
          <a:ln>
            <a:noFill/>
          </a:ln>
        </p:spPr>
      </p:pic>
      <p:sp>
        <p:nvSpPr>
          <p:cNvPr id="356" name="Google Shape;356;p49"/>
          <p:cNvSpPr txBox="1"/>
          <p:nvPr/>
        </p:nvSpPr>
        <p:spPr>
          <a:xfrm>
            <a:off x="967708" y="3099814"/>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pic>
        <p:nvPicPr>
          <p:cNvPr id="357" name="Google Shape;357;p49"/>
          <p:cNvPicPr preferRelativeResize="0"/>
          <p:nvPr/>
        </p:nvPicPr>
        <p:blipFill rotWithShape="1">
          <a:blip r:embed="rId12">
            <a:alphaModFix/>
          </a:blip>
          <a:srcRect b="0" l="0" r="0" t="0"/>
          <a:stretch/>
        </p:blipFill>
        <p:spPr>
          <a:xfrm>
            <a:off x="1302944" y="3561589"/>
            <a:ext cx="196453" cy="169069"/>
          </a:xfrm>
          <a:prstGeom prst="rect">
            <a:avLst/>
          </a:prstGeom>
          <a:noFill/>
          <a:ln>
            <a:noFill/>
          </a:ln>
        </p:spPr>
      </p:pic>
      <p:pic>
        <p:nvPicPr>
          <p:cNvPr id="358" name="Google Shape;358;p49"/>
          <p:cNvPicPr preferRelativeResize="0"/>
          <p:nvPr/>
        </p:nvPicPr>
        <p:blipFill rotWithShape="1">
          <a:blip r:embed="rId12">
            <a:alphaModFix/>
          </a:blip>
          <a:srcRect b="0" l="0" r="0" t="0"/>
          <a:stretch/>
        </p:blipFill>
        <p:spPr>
          <a:xfrm>
            <a:off x="1562270" y="3561590"/>
            <a:ext cx="196453" cy="169069"/>
          </a:xfrm>
          <a:prstGeom prst="rect">
            <a:avLst/>
          </a:prstGeom>
          <a:noFill/>
          <a:ln>
            <a:noFill/>
          </a:ln>
        </p:spPr>
      </p:pic>
      <p:pic>
        <p:nvPicPr>
          <p:cNvPr id="359" name="Google Shape;359;p49"/>
          <p:cNvPicPr preferRelativeResize="0"/>
          <p:nvPr/>
        </p:nvPicPr>
        <p:blipFill rotWithShape="1">
          <a:blip r:embed="rId12">
            <a:alphaModFix/>
          </a:blip>
          <a:srcRect b="0" l="0" r="0" t="0"/>
          <a:stretch/>
        </p:blipFill>
        <p:spPr>
          <a:xfrm>
            <a:off x="1826285" y="3561590"/>
            <a:ext cx="196453" cy="169069"/>
          </a:xfrm>
          <a:prstGeom prst="rect">
            <a:avLst/>
          </a:prstGeom>
          <a:noFill/>
          <a:ln>
            <a:noFill/>
          </a:ln>
        </p:spPr>
      </p:pic>
      <p:pic>
        <p:nvPicPr>
          <p:cNvPr id="360" name="Google Shape;360;p49"/>
          <p:cNvPicPr preferRelativeResize="0"/>
          <p:nvPr/>
        </p:nvPicPr>
        <p:blipFill rotWithShape="1">
          <a:blip r:embed="rId12">
            <a:alphaModFix/>
          </a:blip>
          <a:srcRect b="0" l="0" r="0" t="0"/>
          <a:stretch/>
        </p:blipFill>
        <p:spPr>
          <a:xfrm>
            <a:off x="2107357" y="3561590"/>
            <a:ext cx="196453" cy="169067"/>
          </a:xfrm>
          <a:prstGeom prst="rect">
            <a:avLst/>
          </a:prstGeom>
          <a:noFill/>
          <a:ln>
            <a:noFill/>
          </a:ln>
        </p:spPr>
      </p:pic>
      <p:pic>
        <p:nvPicPr>
          <p:cNvPr id="361" name="Google Shape;361;p49"/>
          <p:cNvPicPr preferRelativeResize="0"/>
          <p:nvPr/>
        </p:nvPicPr>
        <p:blipFill rotWithShape="1">
          <a:blip r:embed="rId12">
            <a:alphaModFix/>
          </a:blip>
          <a:srcRect b="0" l="0" r="0" t="0"/>
          <a:stretch/>
        </p:blipFill>
        <p:spPr>
          <a:xfrm>
            <a:off x="2409880" y="3556766"/>
            <a:ext cx="196453" cy="169067"/>
          </a:xfrm>
          <a:prstGeom prst="rect">
            <a:avLst/>
          </a:prstGeom>
          <a:noFill/>
          <a:ln>
            <a:noFill/>
          </a:ln>
        </p:spPr>
      </p:pic>
      <p:cxnSp>
        <p:nvCxnSpPr>
          <p:cNvPr id="362" name="Google Shape;362;p49"/>
          <p:cNvCxnSpPr>
            <a:endCxn id="355" idx="1"/>
          </p:cNvCxnSpPr>
          <p:nvPr/>
        </p:nvCxnSpPr>
        <p:spPr>
          <a:xfrm flipH="1" rot="10800000">
            <a:off x="1089046" y="3646124"/>
            <a:ext cx="1665300" cy="8700"/>
          </a:xfrm>
          <a:prstGeom prst="straightConnector1">
            <a:avLst/>
          </a:prstGeom>
          <a:noFill/>
          <a:ln cap="flat" cmpd="sng" w="19050">
            <a:solidFill>
              <a:schemeClr val="accent1"/>
            </a:solidFill>
            <a:prstDash val="solid"/>
            <a:miter lim="800000"/>
            <a:headEnd len="sm" w="sm" type="none"/>
            <a:tailEnd len="med" w="med" type="stealth"/>
          </a:ln>
        </p:spPr>
      </p:cxnSp>
      <p:sp>
        <p:nvSpPr>
          <p:cNvPr id="363" name="Google Shape;363;p49"/>
          <p:cNvSpPr txBox="1"/>
          <p:nvPr/>
        </p:nvSpPr>
        <p:spPr>
          <a:xfrm>
            <a:off x="2762621" y="3098062"/>
            <a:ext cx="21544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B</a:t>
            </a:r>
            <a:endParaRPr sz="900">
              <a:solidFill>
                <a:schemeClr val="dk1"/>
              </a:solidFill>
              <a:latin typeface="Arial"/>
              <a:ea typeface="Arial"/>
              <a:cs typeface="Arial"/>
              <a:sym typeface="Arial"/>
            </a:endParaRPr>
          </a:p>
        </p:txBody>
      </p:sp>
      <p:sp>
        <p:nvSpPr>
          <p:cNvPr id="364" name="Google Shape;364;p49"/>
          <p:cNvSpPr txBox="1"/>
          <p:nvPr/>
        </p:nvSpPr>
        <p:spPr>
          <a:xfrm>
            <a:off x="970472" y="3730658"/>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65" name="Google Shape;365;p49"/>
          <p:cNvSpPr txBox="1"/>
          <p:nvPr/>
        </p:nvSpPr>
        <p:spPr>
          <a:xfrm>
            <a:off x="2756984" y="3712894"/>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B</a:t>
            </a:r>
            <a:endParaRPr sz="1100"/>
          </a:p>
        </p:txBody>
      </p:sp>
      <p:sp>
        <p:nvSpPr>
          <p:cNvPr id="366" name="Google Shape;366;p49"/>
          <p:cNvSpPr txBox="1"/>
          <p:nvPr/>
        </p:nvSpPr>
        <p:spPr>
          <a:xfrm>
            <a:off x="1306280" y="3725832"/>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67" name="Google Shape;367;p49"/>
          <p:cNvSpPr txBox="1"/>
          <p:nvPr/>
        </p:nvSpPr>
        <p:spPr>
          <a:xfrm>
            <a:off x="1831376" y="3711162"/>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68" name="Google Shape;368;p49"/>
          <p:cNvSpPr txBox="1"/>
          <p:nvPr/>
        </p:nvSpPr>
        <p:spPr>
          <a:xfrm>
            <a:off x="2100822" y="3710378"/>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69" name="Google Shape;369;p49"/>
          <p:cNvSpPr txBox="1"/>
          <p:nvPr/>
        </p:nvSpPr>
        <p:spPr>
          <a:xfrm>
            <a:off x="2396219" y="3723765"/>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70" name="Google Shape;370;p49"/>
          <p:cNvSpPr txBox="1"/>
          <p:nvPr/>
        </p:nvSpPr>
        <p:spPr>
          <a:xfrm>
            <a:off x="1581643" y="3720563"/>
            <a:ext cx="21322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 </a:t>
            </a:r>
            <a:endParaRPr sz="900">
              <a:solidFill>
                <a:schemeClr val="dk1"/>
              </a:solidFill>
              <a:latin typeface="Arial"/>
              <a:ea typeface="Arial"/>
              <a:cs typeface="Arial"/>
              <a:sym typeface="Arial"/>
            </a:endParaRPr>
          </a:p>
        </p:txBody>
      </p:sp>
      <p:sp>
        <p:nvSpPr>
          <p:cNvPr id="371" name="Google Shape;371;p49"/>
          <p:cNvSpPr txBox="1"/>
          <p:nvPr/>
        </p:nvSpPr>
        <p:spPr>
          <a:xfrm>
            <a:off x="871318" y="3879286"/>
            <a:ext cx="2185457"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rgbClr val="0070C0"/>
                </a:solidFill>
                <a:latin typeface="Arial"/>
                <a:ea typeface="Arial"/>
                <a:cs typeface="Arial"/>
                <a:sym typeface="Arial"/>
              </a:rPr>
              <a:t>An apparent movement of the object      A to to the position of object B</a:t>
            </a:r>
            <a:endParaRPr b="1" sz="900">
              <a:solidFill>
                <a:srgbClr val="0070C0"/>
              </a:solidFill>
              <a:latin typeface="Arial"/>
              <a:ea typeface="Arial"/>
              <a:cs typeface="Arial"/>
              <a:sym typeface="Arial"/>
            </a:endParaRPr>
          </a:p>
        </p:txBody>
      </p:sp>
      <p:sp>
        <p:nvSpPr>
          <p:cNvPr id="372" name="Google Shape;372;p49"/>
          <p:cNvSpPr/>
          <p:nvPr/>
        </p:nvSpPr>
        <p:spPr>
          <a:xfrm>
            <a:off x="750833" y="2554572"/>
            <a:ext cx="2419709" cy="1666184"/>
          </a:xfrm>
          <a:prstGeom prst="rect">
            <a:avLst/>
          </a:prstGeom>
          <a:noFill/>
          <a:ln cap="flat" cmpd="sng" w="28575">
            <a:solidFill>
              <a:srgbClr val="0070C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 name="Google Shape;373;p49"/>
          <p:cNvSpPr txBox="1"/>
          <p:nvPr/>
        </p:nvSpPr>
        <p:spPr>
          <a:xfrm>
            <a:off x="838130" y="70796"/>
            <a:ext cx="1869743"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Perceptual illusions. </a:t>
            </a:r>
            <a:endParaRPr b="1" sz="1400">
              <a:solidFill>
                <a:srgbClr val="0070C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nvSpPr>
        <p:spPr>
          <a:xfrm>
            <a:off x="292746" y="186302"/>
            <a:ext cx="3824003" cy="2882327"/>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 Chapter 7. A survival value for consciousness? </a:t>
            </a:r>
            <a:endParaRPr sz="1200">
              <a:solidFill>
                <a:schemeClr val="dk1"/>
              </a:solidFill>
              <a:latin typeface="Arial"/>
              <a:ea typeface="Arial"/>
              <a:cs typeface="Arial"/>
              <a:sym typeface="Arial"/>
            </a:endParaRPr>
          </a:p>
          <a:p>
            <a:pPr indent="0" lvl="0" marL="0" marR="0" rtl="0" algn="l">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Any account of the survival value of conscious experience </a:t>
            </a:r>
            <a:r>
              <a:rPr b="1" lang="en" sz="900">
                <a:solidFill>
                  <a:srgbClr val="0070C0"/>
                </a:solidFill>
                <a:latin typeface="Arial"/>
                <a:ea typeface="Arial"/>
                <a:cs typeface="Arial"/>
                <a:sym typeface="Arial"/>
              </a:rPr>
              <a:t>must respect its lateness relative to the behaviour it accompanies</a:t>
            </a:r>
            <a:r>
              <a:rPr lang="en" sz="900">
                <a:solidFill>
                  <a:schemeClr val="dk1"/>
                </a:solidFill>
                <a:latin typeface="Arial"/>
                <a:ea typeface="Arial"/>
                <a:cs typeface="Arial"/>
                <a:sym typeface="Arial"/>
              </a:rPr>
              <a:t>. Most existing proposals as to the functions of consciousness ignore this constraint. In consequence, they posit the role of this function on the evidence that it is discharged unconsciously before consciousness comes into play. This chapter focuses on the author's hypothesis, which explicitly takes the lateness of conscious experience as its point of departure. </a:t>
            </a:r>
            <a:endParaRPr sz="1100"/>
          </a:p>
          <a:p>
            <a:pPr indent="0" lvl="0" marL="0" marR="0" rtl="0" algn="l">
              <a:lnSpc>
                <a:spcPct val="100000"/>
              </a:lnSpc>
              <a:spcBef>
                <a:spcPts val="60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Three ideas have been sketched in this chapter: </a:t>
            </a:r>
            <a:endParaRPr sz="1100"/>
          </a:p>
          <a:p>
            <a:pPr indent="-247650" lvl="0" marL="254000" marR="0" rtl="0" algn="l">
              <a:lnSpc>
                <a:spcPct val="100000"/>
              </a:lnSpc>
              <a:spcBef>
                <a:spcPts val="0"/>
              </a:spcBef>
              <a:spcAft>
                <a:spcPts val="0"/>
              </a:spcAft>
              <a:buClr>
                <a:srgbClr val="0070C0"/>
              </a:buClr>
              <a:buSzPts val="900"/>
              <a:buFont typeface="Arial"/>
              <a:buAutoNum type="arabicParenBoth"/>
            </a:pPr>
            <a:r>
              <a:rPr b="1" i="0" lang="en" sz="900" u="none" cap="none" strike="noStrike">
                <a:solidFill>
                  <a:srgbClr val="0070C0"/>
                </a:solidFill>
                <a:latin typeface="Arial"/>
                <a:ea typeface="Arial"/>
                <a:cs typeface="Arial"/>
                <a:sym typeface="Arial"/>
              </a:rPr>
              <a:t>Conscious perception aids Darwinian survival by providing means</a:t>
            </a:r>
            <a:r>
              <a:rPr b="1" i="0" lang="en" sz="900" u="none" cap="none" strike="noStrike">
                <a:solidFill>
                  <a:srgbClr val="000000"/>
                </a:solidFill>
                <a:latin typeface="Arial"/>
                <a:ea typeface="Arial"/>
                <a:cs typeface="Arial"/>
                <a:sym typeface="Arial"/>
              </a:rPr>
              <a:t> </a:t>
            </a:r>
            <a:r>
              <a:rPr b="1" i="0" lang="en" sz="900" u="none" cap="none" strike="noStrike">
                <a:solidFill>
                  <a:srgbClr val="0070C0"/>
                </a:solidFill>
                <a:latin typeface="Arial"/>
                <a:ea typeface="Arial"/>
                <a:cs typeface="Arial"/>
                <a:sym typeface="Arial"/>
              </a:rPr>
              <a:t>for</a:t>
            </a:r>
            <a:r>
              <a:rPr b="1" i="0" lang="en" sz="900" u="none" cap="none" strike="noStrike">
                <a:solidFill>
                  <a:srgbClr val="000000"/>
                </a:solidFill>
                <a:latin typeface="Arial"/>
                <a:ea typeface="Arial"/>
                <a:cs typeface="Arial"/>
                <a:sym typeface="Arial"/>
              </a:rPr>
              <a:t> </a:t>
            </a:r>
            <a:r>
              <a:rPr b="1" i="1" lang="en" sz="900" u="sng" cap="none" strike="noStrike">
                <a:solidFill>
                  <a:srgbClr val="0070C0"/>
                </a:solidFill>
                <a:latin typeface="Arial"/>
                <a:ea typeface="Arial"/>
                <a:cs typeface="Arial"/>
                <a:sym typeface="Arial"/>
              </a:rPr>
              <a:t>late error detection</a:t>
            </a:r>
            <a:r>
              <a:rPr b="1" i="0" lang="en" sz="900" u="none" cap="none" strike="noStrike">
                <a:solidFill>
                  <a:srgbClr val="000000"/>
                </a:solidFill>
                <a:latin typeface="Arial"/>
                <a:ea typeface="Arial"/>
                <a:cs typeface="Arial"/>
                <a:sym typeface="Arial"/>
              </a:rPr>
              <a:t>. </a:t>
            </a:r>
            <a:endParaRPr sz="1100"/>
          </a:p>
          <a:p>
            <a:pPr indent="-247650" lvl="0" marL="254000" marR="0" rtl="0" algn="l">
              <a:lnSpc>
                <a:spcPct val="100000"/>
              </a:lnSpc>
              <a:spcBef>
                <a:spcPts val="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A</a:t>
            </a:r>
            <a:r>
              <a:rPr b="1" i="0" lang="en" sz="900" u="none" cap="none" strike="noStrike">
                <a:solidFill>
                  <a:srgbClr val="0070C0"/>
                </a:solidFill>
                <a:latin typeface="Arial"/>
                <a:ea typeface="Arial"/>
                <a:cs typeface="Arial"/>
                <a:sym typeface="Arial"/>
              </a:rPr>
              <a:t> central component of the machinery that achieves late error detection is a </a:t>
            </a:r>
            <a:r>
              <a:rPr b="1" i="1" lang="en" sz="900" u="none" cap="none" strike="noStrike">
                <a:solidFill>
                  <a:srgbClr val="0070C0"/>
                </a:solidFill>
                <a:latin typeface="Arial"/>
                <a:ea typeface="Arial"/>
                <a:cs typeface="Arial"/>
                <a:sym typeface="Arial"/>
              </a:rPr>
              <a:t>general-purpose comparator system</a:t>
            </a:r>
            <a:r>
              <a:rPr b="1" i="0" lang="en" sz="900" u="none" cap="none" strike="noStrike">
                <a:solidFill>
                  <a:srgbClr val="0070C0"/>
                </a:solidFill>
                <a:latin typeface="Arial"/>
                <a:ea typeface="Arial"/>
                <a:cs typeface="Arial"/>
                <a:sym typeface="Arial"/>
              </a:rPr>
              <a:t>; </a:t>
            </a:r>
            <a:endParaRPr sz="1100"/>
          </a:p>
          <a:p>
            <a:pPr indent="0" lvl="0" marL="0" marR="0" rtl="0" algn="l">
              <a:lnSpc>
                <a:spcPct val="100000"/>
              </a:lnSpc>
              <a:spcBef>
                <a:spcPts val="0"/>
              </a:spcBef>
              <a:spcAft>
                <a:spcPts val="0"/>
              </a:spcAft>
              <a:buNone/>
            </a:pPr>
            <a:r>
              <a:rPr b="1" i="0" lang="en" sz="900" u="none" cap="none" strike="noStrike">
                <a:solidFill>
                  <a:srgbClr val="0070C0"/>
                </a:solidFill>
                <a:latin typeface="Arial"/>
                <a:ea typeface="Arial"/>
                <a:cs typeface="Arial"/>
                <a:sym typeface="Arial"/>
              </a:rPr>
              <a:t>(3)    </a:t>
            </a:r>
            <a:r>
              <a:rPr b="1" lang="en" sz="900">
                <a:solidFill>
                  <a:srgbClr val="0070C0"/>
                </a:solidFill>
                <a:latin typeface="Arial"/>
                <a:ea typeface="Arial"/>
                <a:cs typeface="Arial"/>
                <a:sym typeface="Arial"/>
              </a:rPr>
              <a:t>P</a:t>
            </a:r>
            <a:r>
              <a:rPr b="1" i="0" lang="en" sz="900" u="none" cap="none" strike="noStrike">
                <a:solidFill>
                  <a:srgbClr val="0070C0"/>
                </a:solidFill>
                <a:latin typeface="Arial"/>
                <a:ea typeface="Arial"/>
                <a:cs typeface="Arial"/>
                <a:sym typeface="Arial"/>
              </a:rPr>
              <a:t>erception constructs a model of the real world </a:t>
            </a:r>
            <a:r>
              <a:rPr b="1" i="1" lang="en" sz="900" u="none" cap="none" strike="noStrike">
                <a:solidFill>
                  <a:srgbClr val="0070C0"/>
                </a:solidFill>
                <a:latin typeface="Arial"/>
                <a:ea typeface="Arial"/>
                <a:cs typeface="Arial"/>
                <a:sym typeface="Arial"/>
              </a:rPr>
              <a:t>on a time base slower than the sensorimotor action systems function</a:t>
            </a:r>
            <a:r>
              <a:rPr b="0" i="0" lang="en" sz="900" u="none" cap="none" strike="noStrike">
                <a:solidFill>
                  <a:srgbClr val="0070C0"/>
                </a:solidFill>
                <a:latin typeface="Arial"/>
                <a:ea typeface="Arial"/>
                <a:cs typeface="Arial"/>
                <a:sym typeface="Arial"/>
              </a:rPr>
              <a:t>. </a:t>
            </a:r>
            <a:endParaRPr sz="1100"/>
          </a:p>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These ideas will be further developed and integrated in the next chapter, which presents the main lines of a general theory of the survival value of conscious experience.</a:t>
            </a:r>
            <a:endParaRPr sz="900">
              <a:solidFill>
                <a:schemeClr val="dk1"/>
              </a:solidFill>
              <a:latin typeface="Arial"/>
              <a:ea typeface="Arial"/>
              <a:cs typeface="Arial"/>
              <a:sym typeface="Arial"/>
            </a:endParaRPr>
          </a:p>
        </p:txBody>
      </p:sp>
      <p:sp>
        <p:nvSpPr>
          <p:cNvPr id="380" name="Google Shape;380;p50"/>
          <p:cNvSpPr txBox="1"/>
          <p:nvPr/>
        </p:nvSpPr>
        <p:spPr>
          <a:xfrm>
            <a:off x="4472635" y="186302"/>
            <a:ext cx="4312699" cy="1459967"/>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8. Creeping up on the hard problem.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This chapter first sets out a series of starting assumptions that any theory of consciousness will need either to make them or to choose between them. It then sketches a (partial) theory based upon these assumptions. It proposes that a key function of consciousness is to permit, in the simulated ‘real world’ medium of perceptual experience, the juxtaposition and comparison of variables controlled by different unconscious servomechanisms. These are in different sensory modalities that any single servomechanism has at its command.</a:t>
            </a:r>
            <a:endParaRPr sz="900">
              <a:solidFill>
                <a:schemeClr val="dk1"/>
              </a:solidFill>
              <a:latin typeface="Arial"/>
              <a:ea typeface="Arial"/>
              <a:cs typeface="Arial"/>
              <a:sym typeface="Arial"/>
            </a:endParaRPr>
          </a:p>
        </p:txBody>
      </p:sp>
      <p:pic>
        <p:nvPicPr>
          <p:cNvPr id="381" name="Google Shape;381;p50"/>
          <p:cNvPicPr preferRelativeResize="0"/>
          <p:nvPr/>
        </p:nvPicPr>
        <p:blipFill rotWithShape="1">
          <a:blip r:embed="rId3">
            <a:alphaModFix/>
          </a:blip>
          <a:srcRect b="0" l="0" r="0" t="0"/>
          <a:stretch/>
        </p:blipFill>
        <p:spPr>
          <a:xfrm>
            <a:off x="439444" y="3089887"/>
            <a:ext cx="3530607" cy="1543334"/>
          </a:xfrm>
          <a:prstGeom prst="rect">
            <a:avLst/>
          </a:prstGeom>
          <a:noFill/>
          <a:ln cap="flat" cmpd="sng" w="38100">
            <a:solidFill>
              <a:srgbClr val="00B0F0"/>
            </a:solidFill>
            <a:prstDash val="solid"/>
            <a:round/>
            <a:headEnd len="sm" w="sm" type="none"/>
            <a:tailEnd len="sm" w="sm" type="none"/>
          </a:ln>
        </p:spPr>
      </p:pic>
      <p:sp>
        <p:nvSpPr>
          <p:cNvPr id="382" name="Google Shape;382;p50"/>
          <p:cNvSpPr txBox="1"/>
          <p:nvPr/>
        </p:nvSpPr>
        <p:spPr>
          <a:xfrm>
            <a:off x="680890" y="4633221"/>
            <a:ext cx="3101162" cy="4154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The kind of information processing required for the successful functioning of the comparative system</a:t>
            </a:r>
            <a:r>
              <a:rPr lang="en" sz="1400">
                <a:solidFill>
                  <a:schemeClr val="dk1"/>
                </a:solidFill>
                <a:latin typeface="Arial"/>
                <a:ea typeface="Arial"/>
                <a:cs typeface="Arial"/>
                <a:sym typeface="Arial"/>
              </a:rPr>
              <a:t>                                                                               </a:t>
            </a:r>
            <a:endParaRPr sz="1100"/>
          </a:p>
        </p:txBody>
      </p:sp>
      <p:pic>
        <p:nvPicPr>
          <p:cNvPr id="383" name="Google Shape;383;p50"/>
          <p:cNvPicPr preferRelativeResize="0"/>
          <p:nvPr/>
        </p:nvPicPr>
        <p:blipFill rotWithShape="1">
          <a:blip r:embed="rId4">
            <a:alphaModFix/>
          </a:blip>
          <a:srcRect b="0" l="0" r="0" t="0"/>
          <a:stretch/>
        </p:blipFill>
        <p:spPr>
          <a:xfrm>
            <a:off x="4812458" y="1762514"/>
            <a:ext cx="3530607" cy="2690222"/>
          </a:xfrm>
          <a:prstGeom prst="rect">
            <a:avLst/>
          </a:prstGeom>
          <a:noFill/>
          <a:ln cap="flat" cmpd="sng" w="38100">
            <a:solidFill>
              <a:srgbClr val="00B0F0"/>
            </a:solidFill>
            <a:prstDash val="solid"/>
            <a:round/>
            <a:headEnd len="sm" w="sm" type="none"/>
            <a:tailEnd len="sm" w="sm" type="none"/>
          </a:ln>
        </p:spPr>
      </p:pic>
      <p:sp>
        <p:nvSpPr>
          <p:cNvPr id="384" name="Google Shape;384;p50"/>
          <p:cNvSpPr txBox="1"/>
          <p:nvPr/>
        </p:nvSpPr>
        <p:spPr>
          <a:xfrm>
            <a:off x="4794689" y="4452736"/>
            <a:ext cx="3668421"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The constructed world of consciousness could be divided into three different spaces</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a:t>
            </a:r>
            <a:r>
              <a:rPr b="1" lang="en" sz="900">
                <a:solidFill>
                  <a:srgbClr val="0070C0"/>
                </a:solidFill>
                <a:latin typeface="Arial"/>
                <a:ea typeface="Arial"/>
                <a:cs typeface="Arial"/>
                <a:sym typeface="Arial"/>
              </a:rPr>
              <a:t>public cognitive space</a:t>
            </a:r>
            <a:r>
              <a:rPr lang="en" sz="900">
                <a:solidFill>
                  <a:schemeClr val="dk1"/>
                </a:solidFill>
                <a:latin typeface="Arial"/>
                <a:ea typeface="Arial"/>
                <a:cs typeface="Arial"/>
                <a:sym typeface="Arial"/>
              </a:rPr>
              <a:t>”, </a:t>
            </a:r>
            <a:r>
              <a:rPr b="1" lang="en" sz="900">
                <a:solidFill>
                  <a:schemeClr val="dk1"/>
                </a:solidFill>
                <a:latin typeface="Arial"/>
                <a:ea typeface="Arial"/>
                <a:cs typeface="Arial"/>
                <a:sym typeface="Arial"/>
              </a:rPr>
              <a:t>“</a:t>
            </a:r>
            <a:r>
              <a:rPr b="1" lang="en" sz="900">
                <a:solidFill>
                  <a:srgbClr val="0070C0"/>
                </a:solidFill>
                <a:latin typeface="Arial"/>
                <a:ea typeface="Arial"/>
                <a:cs typeface="Arial"/>
                <a:sym typeface="Arial"/>
              </a:rPr>
              <a:t>private cognitive space</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a</a:t>
            </a:r>
            <a:r>
              <a:rPr i="1" lang="en" sz="900">
                <a:solidFill>
                  <a:schemeClr val="dk1"/>
                </a:solidFill>
                <a:latin typeface="Arial"/>
                <a:ea typeface="Arial"/>
                <a:cs typeface="Arial"/>
                <a:sym typeface="Arial"/>
              </a:rPr>
              <a:t>nd</a:t>
            </a:r>
            <a:r>
              <a:rPr b="1"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bodily cognitive space </a:t>
            </a:r>
            <a:r>
              <a:rPr b="1" lang="en" sz="900">
                <a:solidFill>
                  <a:schemeClr val="dk1"/>
                </a:solidFill>
                <a:latin typeface="Arial"/>
                <a:ea typeface="Arial"/>
                <a:cs typeface="Arial"/>
                <a:sym typeface="Arial"/>
              </a:rPr>
              <a:t>”</a:t>
            </a:r>
            <a:endParaRPr b="1" sz="900">
              <a:solidFill>
                <a:schemeClr val="dk1"/>
              </a:solidFill>
              <a:latin typeface="Arial"/>
              <a:ea typeface="Arial"/>
              <a:cs typeface="Arial"/>
              <a:sym typeface="Arial"/>
            </a:endParaRPr>
          </a:p>
        </p:txBody>
      </p:sp>
      <p:sp>
        <p:nvSpPr>
          <p:cNvPr id="385" name="Google Shape;385;p50"/>
          <p:cNvSpPr txBox="1"/>
          <p:nvPr/>
        </p:nvSpPr>
        <p:spPr>
          <a:xfrm>
            <a:off x="4891289" y="3209401"/>
            <a:ext cx="95843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Public space</a:t>
            </a:r>
            <a:endParaRPr b="1" sz="1100">
              <a:solidFill>
                <a:srgbClr val="0070C0"/>
              </a:solidFill>
              <a:latin typeface="Arial"/>
              <a:ea typeface="Arial"/>
              <a:cs typeface="Arial"/>
              <a:sym typeface="Arial"/>
            </a:endParaRPr>
          </a:p>
        </p:txBody>
      </p:sp>
      <p:sp>
        <p:nvSpPr>
          <p:cNvPr id="386" name="Google Shape;386;p50"/>
          <p:cNvSpPr txBox="1"/>
          <p:nvPr/>
        </p:nvSpPr>
        <p:spPr>
          <a:xfrm>
            <a:off x="6043973" y="3089888"/>
            <a:ext cx="100412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Private space</a:t>
            </a:r>
            <a:endParaRPr b="1" sz="1100">
              <a:solidFill>
                <a:srgbClr val="0070C0"/>
              </a:solidFill>
              <a:latin typeface="Arial"/>
              <a:ea typeface="Arial"/>
              <a:cs typeface="Arial"/>
              <a:sym typeface="Arial"/>
            </a:endParaRPr>
          </a:p>
        </p:txBody>
      </p:sp>
      <p:sp>
        <p:nvSpPr>
          <p:cNvPr id="387" name="Google Shape;387;p50"/>
          <p:cNvSpPr txBox="1"/>
          <p:nvPr/>
        </p:nvSpPr>
        <p:spPr>
          <a:xfrm>
            <a:off x="7242343" y="3218074"/>
            <a:ext cx="1002919"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Bodily space </a:t>
            </a:r>
            <a:endParaRPr b="1" sz="1100">
              <a:solidFill>
                <a:srgbClr val="0070C0"/>
              </a:solidFill>
              <a:latin typeface="Arial"/>
              <a:ea typeface="Arial"/>
              <a:cs typeface="Arial"/>
              <a:sym typeface="Arial"/>
            </a:endParaRPr>
          </a:p>
        </p:txBody>
      </p:sp>
      <p:sp>
        <p:nvSpPr>
          <p:cNvPr id="388" name="Google Shape;388;p50"/>
          <p:cNvSpPr txBox="1"/>
          <p:nvPr/>
        </p:nvSpPr>
        <p:spPr>
          <a:xfrm>
            <a:off x="5981456" y="2053613"/>
            <a:ext cx="112915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Consciousness</a:t>
            </a:r>
            <a:endParaRPr b="1" sz="1100">
              <a:solidFill>
                <a:srgbClr val="0070C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nvSpPr>
        <p:spPr>
          <a:xfrm>
            <a:off x="590578" y="242061"/>
            <a:ext cx="3531080" cy="344180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9. Epiphenomenalism revisited.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Anyone who claims causality for consciousness has to offer at least some kind of explanation of how this might be achieved. </a:t>
            </a:r>
            <a:r>
              <a:rPr b="1" lang="en" sz="900">
                <a:solidFill>
                  <a:srgbClr val="0070C0"/>
                </a:solidFill>
                <a:latin typeface="Arial"/>
                <a:ea typeface="Arial"/>
                <a:cs typeface="Arial"/>
                <a:sym typeface="Arial"/>
              </a:rPr>
              <a:t>This chapter explains the meaning of the term consciousness as a ‘medium</a:t>
            </a:r>
            <a:r>
              <a:rPr lang="en" sz="900">
                <a:solidFill>
                  <a:schemeClr val="dk1"/>
                </a:solidFill>
                <a:latin typeface="Arial"/>
                <a:ea typeface="Arial"/>
                <a:cs typeface="Arial"/>
                <a:sym typeface="Arial"/>
              </a:rPr>
              <a:t>’. </a:t>
            </a:r>
            <a:r>
              <a:rPr b="1" lang="en" sz="900">
                <a:solidFill>
                  <a:srgbClr val="0070C0"/>
                </a:solidFill>
                <a:latin typeface="Arial"/>
                <a:ea typeface="Arial"/>
                <a:cs typeface="Arial"/>
                <a:sym typeface="Arial"/>
              </a:rPr>
              <a:t>It appears that the Hard Problem of consciousness can be stripped down to one (still Hard) but double-edged question: </a:t>
            </a:r>
            <a:r>
              <a:rPr b="1" i="1" lang="en" sz="900">
                <a:solidFill>
                  <a:srgbClr val="0070C0"/>
                </a:solidFill>
                <a:latin typeface="Arial"/>
                <a:ea typeface="Arial"/>
                <a:cs typeface="Arial"/>
                <a:sym typeface="Arial"/>
              </a:rPr>
              <a:t>how does the </a:t>
            </a:r>
            <a:r>
              <a:rPr b="1" lang="en" sz="900">
                <a:solidFill>
                  <a:srgbClr val="0070C0"/>
                </a:solidFill>
                <a:latin typeface="Arial"/>
                <a:ea typeface="Arial"/>
                <a:cs typeface="Arial"/>
                <a:sym typeface="Arial"/>
              </a:rPr>
              <a:t>unconscious brain create and inspect the display medium (qualia) of conscious perception? </a:t>
            </a:r>
            <a:endParaRPr b="1" sz="900">
              <a:solidFill>
                <a:srgbClr val="0070C0"/>
              </a:solidFill>
              <a:latin typeface="Arial"/>
              <a:ea typeface="Arial"/>
              <a:cs typeface="Arial"/>
              <a:sym typeface="Arial"/>
            </a:endParaRPr>
          </a:p>
          <a:p>
            <a:pPr indent="0" lvl="0" marL="0" marR="0" rtl="0" algn="l">
              <a:lnSpc>
                <a:spcPct val="115000"/>
              </a:lnSpc>
              <a:spcBef>
                <a:spcPts val="600"/>
              </a:spcBef>
              <a:spcAft>
                <a:spcPts val="0"/>
              </a:spcAft>
              <a:buClr>
                <a:srgbClr val="0070C0"/>
              </a:buClr>
              <a:buSzPts val="900"/>
              <a:buFont typeface="Arial"/>
              <a:buNone/>
            </a:pPr>
            <a:r>
              <a:rPr lang="en" sz="900">
                <a:solidFill>
                  <a:srgbClr val="0070C0"/>
                </a:solidFill>
                <a:latin typeface="Arial"/>
                <a:ea typeface="Arial"/>
                <a:cs typeface="Arial"/>
                <a:sym typeface="Arial"/>
              </a:rPr>
              <a:t>T</a:t>
            </a:r>
            <a:r>
              <a:rPr lang="en" sz="900">
                <a:solidFill>
                  <a:schemeClr val="dk1"/>
                </a:solidFill>
                <a:latin typeface="Arial"/>
                <a:ea typeface="Arial"/>
                <a:cs typeface="Arial"/>
                <a:sym typeface="Arial"/>
              </a:rPr>
              <a:t>his is considered one question rather than two because any scientifically acceptable account of how the brain creates qualia will  at the same time constitute an account of how it inspects them. </a:t>
            </a:r>
            <a:r>
              <a:rPr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What is certain is that the first half of the question, ‘how does the brain create qualia?’, is enough to keep science going for   a long time to come</a:t>
            </a:r>
            <a:r>
              <a:rPr i="1" lang="en" sz="900">
                <a:solidFill>
                  <a:srgbClr val="00B0F0"/>
                </a:solidFill>
                <a:latin typeface="Arial"/>
                <a:ea typeface="Arial"/>
                <a:cs typeface="Arial"/>
                <a:sym typeface="Arial"/>
              </a:rPr>
              <a:t>.</a:t>
            </a:r>
            <a:endParaRPr sz="1100"/>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9.1 Causality and consciousness.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9.2 Language, science, aesthetics.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9.3 Ongoing causal efficacy for consciousness?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9.4 The evolution and ontogeny of consciousness.</a:t>
            </a:r>
            <a:endParaRPr sz="900">
              <a:solidFill>
                <a:schemeClr val="dk1"/>
              </a:solidFill>
              <a:latin typeface="Arial"/>
              <a:ea typeface="Arial"/>
              <a:cs typeface="Arial"/>
              <a:sym typeface="Arial"/>
            </a:endParaRPr>
          </a:p>
        </p:txBody>
      </p:sp>
      <p:sp>
        <p:nvSpPr>
          <p:cNvPr id="395" name="Google Shape;395;p51"/>
          <p:cNvSpPr txBox="1"/>
          <p:nvPr/>
        </p:nvSpPr>
        <p:spPr>
          <a:xfrm>
            <a:off x="4717200" y="242050"/>
            <a:ext cx="3879600" cy="30246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10. Scrutinizing functionalism.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previous chapter concluded by asking the question: </a:t>
            </a:r>
            <a:r>
              <a:rPr b="1" i="1" lang="en" sz="900">
                <a:solidFill>
                  <a:srgbClr val="0070C0"/>
                </a:solidFill>
                <a:latin typeface="Arial"/>
                <a:ea typeface="Arial"/>
                <a:cs typeface="Arial"/>
                <a:sym typeface="Arial"/>
              </a:rPr>
              <a:t>How does the unconscious brain create and inspect the display medium of conscious perception</a:t>
            </a:r>
            <a:r>
              <a:rPr b="1"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If the argument so far is correct, the Hard Problem of consciousness can be reduced to just this question</a:t>
            </a:r>
            <a:r>
              <a:rPr lang="en" sz="900">
                <a:solidFill>
                  <a:schemeClr val="dk1"/>
                </a:solidFill>
                <a:latin typeface="Arial"/>
                <a:ea typeface="Arial"/>
                <a:cs typeface="Arial"/>
                <a:sym typeface="Arial"/>
              </a:rPr>
              <a:t>. This chapter starts on the exploration of some possible ways to answer it.</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10.1 Foreclosures.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10.2 Conscious computers?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10.3 Conscious robots?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10.4 Functionalism.</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10.5 Experiments on synaesthesia.</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10.6 Function vs tissue.</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 10.7 Implications of synaesthesia for functionalism.</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 10.8 The alien colour effect.</a:t>
            </a:r>
            <a:endParaRPr sz="9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nvSpPr>
        <p:spPr>
          <a:xfrm>
            <a:off x="559214" y="279250"/>
            <a:ext cx="3761327" cy="3972722"/>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11. From Cartesian Theatre to global workspace.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A neuroscientist first observes experimentally that a particular brain region or system discharges a specific function, which, in normal human experience, is associated with consciousness. He concludes that this region or system plays an important role in consciousness. But, in whichever direction the logic proceeds, the validity of the conclusion is entirely dependent upon the assumption that a particular function is critical for, or critically dependent upon, conscious experience. All the neuroscientist adds is a location in the brain (human or animal) where the putatively critical function is discharged. </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Location throws little light on the problem of consciousness. </a:t>
            </a:r>
            <a:r>
              <a:rPr b="1" lang="en" sz="900">
                <a:solidFill>
                  <a:srgbClr val="0070C0"/>
                </a:solidFill>
                <a:latin typeface="Arial"/>
                <a:ea typeface="Arial"/>
                <a:cs typeface="Arial"/>
                <a:sym typeface="Arial"/>
              </a:rPr>
              <a:t>The neuroscientific trail then, at least as at present trodden, leads at best to a three-way set of correlations: (1) between functions, (2) brain regions or systems that mediate the functions, and (3) conscious experiences</a:t>
            </a:r>
            <a:r>
              <a:rPr lang="en" sz="900">
                <a:solidFill>
                  <a:srgbClr val="00B0F0"/>
                </a:solidFill>
                <a:latin typeface="Arial"/>
                <a:ea typeface="Arial"/>
                <a:cs typeface="Arial"/>
                <a:sym typeface="Arial"/>
              </a:rPr>
              <a:t>. </a:t>
            </a:r>
            <a:r>
              <a:rPr lang="en" sz="900">
                <a:solidFill>
                  <a:schemeClr val="dk1"/>
                </a:solidFill>
                <a:latin typeface="Arial"/>
                <a:ea typeface="Arial"/>
                <a:cs typeface="Arial"/>
                <a:sym typeface="Arial"/>
              </a:rPr>
              <a:t>This chapter explores this terrain in a little more detail.</a:t>
            </a:r>
            <a:endParaRPr sz="1100"/>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11.1 Is there a Cartesian theatre?</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11.2 An egalitarian brain?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11.3 Executive functions.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11.4 The global workspace.</a:t>
            </a:r>
            <a:endParaRPr sz="900">
              <a:solidFill>
                <a:schemeClr val="dk1"/>
              </a:solidFill>
              <a:latin typeface="Arial"/>
              <a:ea typeface="Arial"/>
              <a:cs typeface="Arial"/>
              <a:sym typeface="Arial"/>
            </a:endParaRPr>
          </a:p>
        </p:txBody>
      </p:sp>
      <p:sp>
        <p:nvSpPr>
          <p:cNvPr id="402" name="Google Shape;402;p52"/>
          <p:cNvSpPr txBox="1"/>
          <p:nvPr/>
        </p:nvSpPr>
        <p:spPr>
          <a:xfrm>
            <a:off x="4926332" y="279250"/>
            <a:ext cx="3761327" cy="3208282"/>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12. The global neuronal workspace.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This chapter argues that </a:t>
            </a:r>
            <a:r>
              <a:rPr lang="en" sz="900">
                <a:solidFill>
                  <a:srgbClr val="0070C0"/>
                </a:solidFill>
                <a:latin typeface="Arial"/>
                <a:ea typeface="Arial"/>
                <a:cs typeface="Arial"/>
                <a:sym typeface="Arial"/>
              </a:rPr>
              <a:t>the </a:t>
            </a:r>
            <a:r>
              <a:rPr b="1" lang="en" sz="900">
                <a:solidFill>
                  <a:srgbClr val="0070C0"/>
                </a:solidFill>
                <a:latin typeface="Arial"/>
                <a:ea typeface="Arial"/>
                <a:cs typeface="Arial"/>
                <a:sym typeface="Arial"/>
              </a:rPr>
              <a:t>global workspace aspires to be a good isomorph of what conscious experience feels like.</a:t>
            </a:r>
            <a:r>
              <a:rPr b="1" lang="en" sz="900">
                <a:solidFill>
                  <a:schemeClr val="dk1"/>
                </a:solidFill>
                <a:latin typeface="Arial"/>
                <a:ea typeface="Arial"/>
                <a:cs typeface="Arial"/>
                <a:sym typeface="Arial"/>
              </a:rPr>
              <a:t> </a:t>
            </a:r>
            <a:r>
              <a:rPr lang="en" sz="900">
                <a:solidFill>
                  <a:schemeClr val="dk1"/>
                </a:solidFill>
                <a:latin typeface="Arial"/>
                <a:ea typeface="Arial"/>
                <a:cs typeface="Arial"/>
                <a:sym typeface="Arial"/>
              </a:rPr>
              <a:t>But one of the things that conscious experience feels like is a display that one can inspect. The most dramatic of these displays does not lie in the ‘private spaces’ of consciousness — the words, numbers, images, etc. that we can call to mind and which executive functions manipulate in relative isolation from the world outside. It lies, rather, in that very world outside.                   </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There is an audience looking at, listening to, smelling, tasting, and touching the effects, in consciousness, of the dynamic patterns that have won out in the competition for the global workspace</a:t>
            </a:r>
            <a:r>
              <a:rPr b="1"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But the concept of the workspace gives no clue as to how this is done, and consideration of its neuronal underpinnings has done nothing to advance matters in this respect</a:t>
            </a:r>
            <a:r>
              <a:rPr b="1" lang="en" sz="900">
                <a:solidFill>
                  <a:srgbClr val="0070C0"/>
                </a:solidFill>
                <a:latin typeface="Arial"/>
                <a:ea typeface="Arial"/>
                <a:cs typeface="Arial"/>
                <a:sym typeface="Arial"/>
              </a:rPr>
              <a:t>. </a:t>
            </a:r>
            <a:r>
              <a:rPr lang="en" sz="900">
                <a:solidFill>
                  <a:schemeClr val="dk1"/>
                </a:solidFill>
                <a:latin typeface="Arial"/>
                <a:ea typeface="Arial"/>
                <a:cs typeface="Arial"/>
                <a:sym typeface="Arial"/>
              </a:rPr>
              <a:t>Nor, for that matter, once its dualism is stripped away. </a:t>
            </a:r>
            <a:endParaRPr sz="1100"/>
          </a:p>
          <a:p>
            <a:pPr indent="0" lvl="0" marL="0" marR="0" rtl="0" algn="l">
              <a:lnSpc>
                <a:spcPct val="115000"/>
              </a:lnSpc>
              <a:spcBef>
                <a:spcPts val="600"/>
              </a:spcBef>
              <a:spcAft>
                <a:spcPts val="0"/>
              </a:spcAft>
              <a:buClr>
                <a:schemeClr val="dk1"/>
              </a:buClr>
              <a:buSzPts val="1400"/>
              <a:buFont typeface="Arial"/>
              <a:buNone/>
            </a:pPr>
            <a:r>
              <a:rPr b="1" lang="en" sz="1400">
                <a:solidFill>
                  <a:schemeClr val="dk1"/>
                </a:solidFill>
                <a:latin typeface="Arial"/>
                <a:ea typeface="Arial"/>
                <a:cs typeface="Arial"/>
                <a:sym typeface="Arial"/>
              </a:rPr>
              <a:t>.</a:t>
            </a:r>
            <a:r>
              <a:rPr b="1" lang="en" sz="900">
                <a:solidFill>
                  <a:schemeClr val="dk1"/>
                </a:solidFill>
                <a:latin typeface="Arial"/>
                <a:ea typeface="Arial"/>
                <a:cs typeface="Arial"/>
                <a:sym typeface="Arial"/>
              </a:rPr>
              <a:t>      12.1 The common communication protocol.</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12.2 Some neuronal specifics.</a:t>
            </a:r>
            <a:endParaRPr sz="900">
              <a:solidFill>
                <a:schemeClr val="dk1"/>
              </a:solidFill>
              <a:latin typeface="Arial"/>
              <a:ea typeface="Arial"/>
              <a:cs typeface="Arial"/>
              <a:sym typeface="Arial"/>
            </a:endParaRPr>
          </a:p>
        </p:txBody>
      </p:sp>
      <p:sp>
        <p:nvSpPr>
          <p:cNvPr id="403" name="Google Shape;403;p52"/>
          <p:cNvSpPr txBox="1"/>
          <p:nvPr/>
        </p:nvSpPr>
        <p:spPr>
          <a:xfrm>
            <a:off x="507674" y="4284488"/>
            <a:ext cx="3812866" cy="484748"/>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The concept of Cartesian theatre originates from the idea of Cartesius, who claimed that consciousness is localized only in one part of the brain, the epiphysis (pineal gland) located in the center of the brain.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nvSpPr>
        <p:spPr>
          <a:xfrm>
            <a:off x="460112" y="198326"/>
            <a:ext cx="3935867" cy="370995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13. The neural correlate of consciousness.</a:t>
            </a:r>
            <a:r>
              <a:rPr b="1" lang="en" sz="1200">
                <a:solidFill>
                  <a:schemeClr val="dk1"/>
                </a:solidFill>
                <a:latin typeface="Arial"/>
                <a:ea typeface="Arial"/>
                <a:cs typeface="Arial"/>
                <a:sym typeface="Arial"/>
              </a:rPr>
              <a:t> </a:t>
            </a:r>
            <a:r>
              <a:rPr b="1" lang="en" sz="1400">
                <a:solidFill>
                  <a:schemeClr val="dk1"/>
                </a:solidFill>
                <a:latin typeface="Arial"/>
                <a:ea typeface="Arial"/>
                <a:cs typeface="Arial"/>
                <a:sym typeface="Arial"/>
              </a:rPr>
              <a:t>                                                                                                                                                       </a:t>
            </a:r>
            <a:endParaRPr sz="21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b="1" lang="en" sz="900">
                <a:solidFill>
                  <a:schemeClr val="dk1"/>
                </a:solidFill>
                <a:latin typeface="Arial"/>
                <a:ea typeface="Arial"/>
                <a:cs typeface="Arial"/>
                <a:sym typeface="Arial"/>
              </a:rPr>
              <a:t>T</a:t>
            </a:r>
            <a:r>
              <a:rPr lang="en" sz="900">
                <a:solidFill>
                  <a:schemeClr val="dk1"/>
                </a:solidFill>
                <a:latin typeface="Arial"/>
                <a:ea typeface="Arial"/>
                <a:cs typeface="Arial"/>
                <a:sym typeface="Arial"/>
              </a:rPr>
              <a:t>his chapter explores the </a:t>
            </a:r>
            <a:r>
              <a:rPr b="1" lang="en" sz="900">
                <a:solidFill>
                  <a:srgbClr val="0070C0"/>
                </a:solidFill>
                <a:latin typeface="Arial"/>
                <a:ea typeface="Arial"/>
                <a:cs typeface="Arial"/>
                <a:sym typeface="Arial"/>
              </a:rPr>
              <a:t>neural correlate of consciousness (NCC</a:t>
            </a:r>
            <a:r>
              <a:rPr b="1" lang="en" sz="900">
                <a:solidFill>
                  <a:srgbClr val="00B0F0"/>
                </a:solidFill>
                <a:latin typeface="Arial"/>
                <a:ea typeface="Arial"/>
                <a:cs typeface="Arial"/>
                <a:sym typeface="Arial"/>
              </a:rPr>
              <a:t>), </a:t>
            </a:r>
            <a:r>
              <a:rPr lang="en" sz="900">
                <a:solidFill>
                  <a:schemeClr val="dk1"/>
                </a:solidFill>
                <a:latin typeface="Arial"/>
                <a:ea typeface="Arial"/>
                <a:cs typeface="Arial"/>
                <a:sym typeface="Arial"/>
              </a:rPr>
              <a:t>a </a:t>
            </a:r>
            <a:r>
              <a:rPr b="1" lang="en" sz="900">
                <a:solidFill>
                  <a:srgbClr val="0070C0"/>
                </a:solidFill>
                <a:latin typeface="Arial"/>
                <a:ea typeface="Arial"/>
                <a:cs typeface="Arial"/>
                <a:sym typeface="Arial"/>
              </a:rPr>
              <a:t>phrase coined by Francis Crick</a:t>
            </a:r>
            <a:r>
              <a:rPr lang="en" sz="900">
                <a:solidFill>
                  <a:schemeClr val="dk1"/>
                </a:solidFill>
                <a:latin typeface="Arial"/>
                <a:ea typeface="Arial"/>
                <a:cs typeface="Arial"/>
                <a:sym typeface="Arial"/>
              </a:rPr>
              <a:t>, which describes the neural activity that is proximal to any particular form of conscious experience. Crick’s interest lies in the NCC of specifically visual awareness</a:t>
            </a:r>
            <a:r>
              <a:rPr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Crick asks the question: what is the proximal activity underlying the visual qualia of colour, motion, shape, etc.?</a:t>
            </a:r>
            <a:r>
              <a:rPr b="1" i="1" lang="en" sz="600">
                <a:solidFill>
                  <a:srgbClr val="0070C0"/>
                </a:solidFill>
                <a:latin typeface="Arial"/>
                <a:ea typeface="Arial"/>
                <a:cs typeface="Arial"/>
                <a:sym typeface="Arial"/>
              </a:rPr>
              <a:t>                                </a:t>
            </a:r>
            <a:r>
              <a:rPr b="1" i="1" lang="en" sz="600">
                <a:solidFill>
                  <a:schemeClr val="dk1"/>
                </a:solidFill>
                <a:latin typeface="Arial"/>
                <a:ea typeface="Arial"/>
                <a:cs typeface="Arial"/>
                <a:sym typeface="Arial"/>
              </a:rPr>
              <a:t>                                                                                                                     </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This emphasis on vision is driven, not theoretically, but practically, since so much more is known about this sense, both psychologically and physiologically, than any of the others. However, there is no reason to think that a solution found for the NCC of vision would apply in principle to the other senses</a:t>
            </a:r>
            <a:r>
              <a:rPr lang="en" sz="600">
                <a:solidFill>
                  <a:schemeClr val="dk1"/>
                </a:solidFill>
                <a:latin typeface="Arial"/>
                <a:ea typeface="Arial"/>
                <a:cs typeface="Arial"/>
                <a:sym typeface="Arial"/>
              </a:rPr>
              <a:t>. </a:t>
            </a:r>
            <a:endParaRPr sz="1100"/>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Crick's approach implies that there will be multiple foci of neural activity, each proximal to a different type of qualia. In particular, NCCs should be found in perceptual systems (since one is consciously aware of percepts) but not in systems whose operation does not figure in conscious awareness, such that control motor behavour (walking, balance, eye movement, etc.).</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13.1 Activity in V1 and visual awareness.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13.2 The frontal Connection.</a:t>
            </a:r>
            <a:endParaRPr sz="900">
              <a:solidFill>
                <a:schemeClr val="dk1"/>
              </a:solidFill>
              <a:latin typeface="Arial"/>
              <a:ea typeface="Arial"/>
              <a:cs typeface="Arial"/>
              <a:sym typeface="Arial"/>
            </a:endParaRPr>
          </a:p>
        </p:txBody>
      </p:sp>
      <p:sp>
        <p:nvSpPr>
          <p:cNvPr id="409" name="Google Shape;409;p53"/>
          <p:cNvSpPr txBox="1"/>
          <p:nvPr/>
        </p:nvSpPr>
        <p:spPr>
          <a:xfrm>
            <a:off x="4677156" y="236896"/>
            <a:ext cx="4095655" cy="2332273"/>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14. Bottom-up vs. top-down processing.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approaches to the neural basis of conscious experience considered in the three previous chapters sway between two seductive sirens: one calling down from the top, the other calling up from the bottom</a:t>
            </a:r>
            <a:r>
              <a:rPr b="1"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Top-down processing emphasizes executive functions located in the frontal lobes, as in the global neuronal workspace, while bottom-up processing emphasizes the posterior cortex modules that mediate the basic ingredients of perception. </a:t>
            </a:r>
            <a:r>
              <a:rPr lang="en" sz="900">
                <a:solidFill>
                  <a:schemeClr val="dk1"/>
                </a:solidFill>
                <a:latin typeface="Arial"/>
                <a:ea typeface="Arial"/>
                <a:cs typeface="Arial"/>
                <a:sym typeface="Arial"/>
              </a:rPr>
              <a:t>This chapter looks at the possibility that both approaches are correct but need to be combined in ways we have not yet considered.</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14.1 Bottom-up and top-down combined.</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14.2 The hippocampus.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14.3 Hippocampal function and consciousness.</a:t>
            </a:r>
            <a:endParaRPr sz="900">
              <a:solidFill>
                <a:schemeClr val="dk1"/>
              </a:solidFill>
              <a:latin typeface="Arial"/>
              <a:ea typeface="Arial"/>
              <a:cs typeface="Arial"/>
              <a:sym typeface="Arial"/>
            </a:endParaRPr>
          </a:p>
        </p:txBody>
      </p:sp>
      <p:pic>
        <p:nvPicPr>
          <p:cNvPr id="410" name="Google Shape;410;p53"/>
          <p:cNvPicPr preferRelativeResize="0"/>
          <p:nvPr/>
        </p:nvPicPr>
        <p:blipFill rotWithShape="1">
          <a:blip r:embed="rId3">
            <a:alphaModFix/>
          </a:blip>
          <a:srcRect b="0" l="0" r="0" t="0"/>
          <a:stretch/>
        </p:blipFill>
        <p:spPr>
          <a:xfrm>
            <a:off x="5135738" y="2659262"/>
            <a:ext cx="3204432" cy="2247342"/>
          </a:xfrm>
          <a:prstGeom prst="rect">
            <a:avLst/>
          </a:prstGeom>
          <a:noFill/>
          <a:ln cap="flat" cmpd="sng" w="38100">
            <a:solidFill>
              <a:srgbClr val="0070C0"/>
            </a:solidFill>
            <a:prstDash val="solid"/>
            <a:round/>
            <a:headEnd len="sm" w="sm" type="none"/>
            <a:tailEnd len="sm" w="sm" type="none"/>
          </a:ln>
        </p:spPr>
      </p:pic>
      <p:sp>
        <p:nvSpPr>
          <p:cNvPr id="411" name="Google Shape;411;p53"/>
          <p:cNvSpPr txBox="1"/>
          <p:nvPr/>
        </p:nvSpPr>
        <p:spPr>
          <a:xfrm>
            <a:off x="2249525" y="4195050"/>
            <a:ext cx="27723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Neural basis of the allocentric space </a:t>
            </a:r>
            <a:endParaRPr sz="1100"/>
          </a:p>
        </p:txBody>
      </p:sp>
      <p:sp>
        <p:nvSpPr>
          <p:cNvPr id="412" name="Google Shape;412;p53"/>
          <p:cNvSpPr txBox="1"/>
          <p:nvPr/>
        </p:nvSpPr>
        <p:spPr>
          <a:xfrm>
            <a:off x="2249525" y="4371725"/>
            <a:ext cx="26091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Sensory input to parahippocampal areas feeds information to the hippocampal formation. </a:t>
            </a:r>
            <a:endParaRPr sz="9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nvSpPr>
        <p:spPr>
          <a:xfrm>
            <a:off x="505445" y="329184"/>
            <a:ext cx="3937967" cy="240921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15. Egocentric space and the parietal lobes.</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previous chapter emphasized the importance of an </a:t>
            </a:r>
            <a:r>
              <a:rPr b="1" lang="en" sz="900">
                <a:solidFill>
                  <a:srgbClr val="0070C0"/>
                </a:solidFill>
                <a:latin typeface="Arial"/>
                <a:ea typeface="Arial"/>
                <a:cs typeface="Arial"/>
                <a:sym typeface="Arial"/>
              </a:rPr>
              <a:t>allocentric</a:t>
            </a:r>
            <a:r>
              <a:rPr lang="en" sz="900">
                <a:solidFill>
                  <a:schemeClr val="dk1"/>
                </a:solidFill>
                <a:latin typeface="Arial"/>
                <a:ea typeface="Arial"/>
                <a:cs typeface="Arial"/>
                <a:sym typeface="Arial"/>
              </a:rPr>
              <a:t>, or </a:t>
            </a:r>
            <a:r>
              <a:rPr b="1" lang="en" sz="900">
                <a:solidFill>
                  <a:srgbClr val="0070C0"/>
                </a:solidFill>
                <a:latin typeface="Arial"/>
                <a:ea typeface="Arial"/>
                <a:cs typeface="Arial"/>
                <a:sym typeface="Arial"/>
              </a:rPr>
              <a:t>world-centred</a:t>
            </a:r>
            <a:r>
              <a:rPr lang="en" sz="900">
                <a:solidFill>
                  <a:srgbClr val="0070C0"/>
                </a:solidFill>
                <a:latin typeface="Arial"/>
                <a:ea typeface="Arial"/>
                <a:cs typeface="Arial"/>
                <a:sym typeface="Arial"/>
              </a:rPr>
              <a:t>,</a:t>
            </a:r>
            <a:r>
              <a:rPr lang="en" sz="900">
                <a:solidFill>
                  <a:schemeClr val="dk1"/>
                </a:solidFill>
                <a:latin typeface="Arial"/>
                <a:ea typeface="Arial"/>
                <a:cs typeface="Arial"/>
                <a:sym typeface="Arial"/>
              </a:rPr>
              <a:t> spatial frame for conscious experience, and this was one reason for concentrating so heavily on the hippocampus. This chapter considers another kind of spatial frame — </a:t>
            </a:r>
            <a:r>
              <a:rPr b="1" lang="en" sz="900">
                <a:solidFill>
                  <a:srgbClr val="0070C0"/>
                </a:solidFill>
                <a:latin typeface="Arial"/>
                <a:ea typeface="Arial"/>
                <a:cs typeface="Arial"/>
                <a:sym typeface="Arial"/>
              </a:rPr>
              <a:t>egocentric</a:t>
            </a:r>
            <a:r>
              <a:rPr lang="en" sz="900">
                <a:solidFill>
                  <a:schemeClr val="dk1"/>
                </a:solidFill>
                <a:latin typeface="Arial"/>
                <a:ea typeface="Arial"/>
                <a:cs typeface="Arial"/>
                <a:sym typeface="Arial"/>
              </a:rPr>
              <a:t>, or </a:t>
            </a:r>
            <a:r>
              <a:rPr b="1" lang="en" sz="900">
                <a:solidFill>
                  <a:srgbClr val="0070C0"/>
                </a:solidFill>
                <a:latin typeface="Arial"/>
                <a:ea typeface="Arial"/>
                <a:cs typeface="Arial"/>
                <a:sym typeface="Arial"/>
              </a:rPr>
              <a:t>body-centred</a:t>
            </a:r>
            <a:r>
              <a:rPr lang="en" sz="900">
                <a:solidFill>
                  <a:srgbClr val="0070C0"/>
                </a:solidFill>
                <a:latin typeface="Arial"/>
                <a:ea typeface="Arial"/>
                <a:cs typeface="Arial"/>
                <a:sym typeface="Arial"/>
              </a:rPr>
              <a:t>, </a:t>
            </a:r>
            <a:r>
              <a:rPr lang="en" sz="900">
                <a:solidFill>
                  <a:schemeClr val="dk1"/>
                </a:solidFill>
                <a:latin typeface="Arial"/>
                <a:ea typeface="Arial"/>
                <a:cs typeface="Arial"/>
                <a:sym typeface="Arial"/>
              </a:rPr>
              <a:t>space — that is also intimately related to conscious experience. This frame is computed, not in the hippocampus, but in a neocortical region: the parietal lobes.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15.1 Spatial neglect.</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15.2 Balint’s syndrome.</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15.3 Putting space together.</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15.4 The role of V1 in veridical perception</a:t>
            </a:r>
            <a:endParaRPr sz="900">
              <a:solidFill>
                <a:schemeClr val="dk1"/>
              </a:solidFill>
              <a:latin typeface="Arial"/>
              <a:ea typeface="Arial"/>
              <a:cs typeface="Arial"/>
              <a:sym typeface="Arial"/>
            </a:endParaRPr>
          </a:p>
        </p:txBody>
      </p:sp>
      <p:sp>
        <p:nvSpPr>
          <p:cNvPr id="419" name="Google Shape;419;p54"/>
          <p:cNvSpPr txBox="1"/>
          <p:nvPr/>
        </p:nvSpPr>
        <p:spPr>
          <a:xfrm>
            <a:off x="4877350" y="329184"/>
            <a:ext cx="3876716" cy="375497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16. Taking physics seriously.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70C0"/>
              </a:buClr>
              <a:buSzPts val="900"/>
              <a:buFont typeface="Arial"/>
              <a:buNone/>
            </a:pPr>
            <a:r>
              <a:rPr b="1" lang="en" sz="900">
                <a:solidFill>
                  <a:srgbClr val="0070C0"/>
                </a:solidFill>
                <a:latin typeface="Arial"/>
                <a:ea typeface="Arial"/>
                <a:cs typeface="Arial"/>
                <a:sym typeface="Arial"/>
              </a:rPr>
              <a:t>This chapter shows that the Hameroff–Penrose theory of how different quantum superpositions in microtubules in different brain areas give rise to different qualia</a:t>
            </a:r>
            <a:r>
              <a:rPr lang="en" sz="900">
                <a:solidFill>
                  <a:srgbClr val="0070C0"/>
                </a:solidFill>
                <a:latin typeface="Arial"/>
                <a:ea typeface="Arial"/>
                <a:cs typeface="Arial"/>
                <a:sym typeface="Arial"/>
              </a:rPr>
              <a:t>. </a:t>
            </a:r>
            <a:r>
              <a:rPr lang="en" sz="900">
                <a:solidFill>
                  <a:schemeClr val="dk1"/>
                </a:solidFill>
                <a:latin typeface="Arial"/>
                <a:ea typeface="Arial"/>
                <a:cs typeface="Arial"/>
                <a:sym typeface="Arial"/>
              </a:rPr>
              <a:t>This theory must rely for the origin of these differences on arguments taken from neuroanatomy and neurophysiology. And, despite its intricate Gothic architecture, </a:t>
            </a:r>
            <a:r>
              <a:rPr b="1" i="1" lang="en" sz="900">
                <a:solidFill>
                  <a:srgbClr val="0070C0"/>
                </a:solidFill>
                <a:latin typeface="Arial"/>
                <a:ea typeface="Arial"/>
                <a:cs typeface="Arial"/>
                <a:sym typeface="Arial"/>
              </a:rPr>
              <a:t>the theory is incomplete. It offers no account of how differences at the Planck scale might relate to differences between qualia;</a:t>
            </a:r>
            <a:r>
              <a:rPr b="1" i="1" lang="en" sz="900">
                <a:solidFill>
                  <a:srgbClr val="00B0F0"/>
                </a:solidFill>
                <a:latin typeface="Arial"/>
                <a:ea typeface="Arial"/>
                <a:cs typeface="Arial"/>
                <a:sym typeface="Arial"/>
              </a:rPr>
              <a:t> </a:t>
            </a:r>
            <a:r>
              <a:rPr lang="en" sz="900">
                <a:solidFill>
                  <a:schemeClr val="dk1"/>
                </a:solidFill>
                <a:latin typeface="Arial"/>
                <a:ea typeface="Arial"/>
                <a:cs typeface="Arial"/>
                <a:sym typeface="Arial"/>
              </a:rPr>
              <a:t>nor of how differences in space/time in one brain might relate to differences in another brain observing the same scene at the same time. Nonetheless, the theory does offer an account </a:t>
            </a:r>
            <a:r>
              <a:rPr i="1" lang="en" sz="900">
                <a:solidFill>
                  <a:schemeClr val="dk1"/>
                </a:solidFill>
                <a:latin typeface="Arial"/>
                <a:ea typeface="Arial"/>
                <a:cs typeface="Arial"/>
                <a:sym typeface="Arial"/>
              </a:rPr>
              <a:t>in principle</a:t>
            </a:r>
            <a:r>
              <a:rPr lang="en" sz="900">
                <a:solidFill>
                  <a:schemeClr val="dk1"/>
                </a:solidFill>
                <a:latin typeface="Arial"/>
                <a:ea typeface="Arial"/>
                <a:cs typeface="Arial"/>
                <a:sym typeface="Arial"/>
              </a:rPr>
              <a:t> of the origin of differences in qualia..</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16.1 The Gestalt principles.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16.2 The Penrose–Hameroff theory.</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16.3 Quantum computation.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16.4 Objective reduction of the quantum wave function.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16.5 Descending into the quantum brain.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16.6 Psychophysical isomorphism.</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16.7 Whence qualia?</a:t>
            </a:r>
            <a:endParaRPr sz="900">
              <a:solidFill>
                <a:schemeClr val="dk1"/>
              </a:solidFill>
              <a:latin typeface="Arial"/>
              <a:ea typeface="Arial"/>
              <a:cs typeface="Arial"/>
              <a:sym typeface="Arial"/>
            </a:endParaRPr>
          </a:p>
        </p:txBody>
      </p:sp>
      <p:pic>
        <p:nvPicPr>
          <p:cNvPr id="420" name="Google Shape;420;p54"/>
          <p:cNvPicPr preferRelativeResize="0"/>
          <p:nvPr/>
        </p:nvPicPr>
        <p:blipFill rotWithShape="1">
          <a:blip r:embed="rId3">
            <a:alphaModFix/>
          </a:blip>
          <a:srcRect b="0" l="0" r="0" t="0"/>
          <a:stretch/>
        </p:blipFill>
        <p:spPr>
          <a:xfrm>
            <a:off x="505445" y="3025432"/>
            <a:ext cx="1860347" cy="1179511"/>
          </a:xfrm>
          <a:prstGeom prst="rect">
            <a:avLst/>
          </a:prstGeom>
          <a:noFill/>
          <a:ln>
            <a:noFill/>
          </a:ln>
        </p:spPr>
      </p:pic>
      <p:pic>
        <p:nvPicPr>
          <p:cNvPr id="421" name="Google Shape;421;p54"/>
          <p:cNvPicPr preferRelativeResize="0"/>
          <p:nvPr/>
        </p:nvPicPr>
        <p:blipFill rotWithShape="1">
          <a:blip r:embed="rId4">
            <a:alphaModFix/>
          </a:blip>
          <a:srcRect b="0" l="0" r="0" t="0"/>
          <a:stretch/>
        </p:blipFill>
        <p:spPr>
          <a:xfrm>
            <a:off x="2415839" y="2958800"/>
            <a:ext cx="2156162" cy="1312777"/>
          </a:xfrm>
          <a:prstGeom prst="rect">
            <a:avLst/>
          </a:prstGeom>
          <a:noFill/>
          <a:ln>
            <a:noFill/>
          </a:ln>
        </p:spPr>
      </p:pic>
      <p:sp>
        <p:nvSpPr>
          <p:cNvPr id="422" name="Google Shape;422;p54"/>
          <p:cNvSpPr/>
          <p:nvPr/>
        </p:nvSpPr>
        <p:spPr>
          <a:xfrm>
            <a:off x="389934" y="2758565"/>
            <a:ext cx="4249297" cy="1629877"/>
          </a:xfrm>
          <a:prstGeom prst="rect">
            <a:avLst/>
          </a:prstGeom>
          <a:noFill/>
          <a:ln cap="flat" cmpd="sng" w="38100">
            <a:solidFill>
              <a:srgbClr val="0070C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3" name="Google Shape;423;p54"/>
          <p:cNvSpPr txBox="1"/>
          <p:nvPr/>
        </p:nvSpPr>
        <p:spPr>
          <a:xfrm>
            <a:off x="389935" y="4408606"/>
            <a:ext cx="4182066"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The lateral view of the human brain showing Brodmannʼs cortical areas. The parietal areas are shaded. b) The syndrome of spatial hemineglect: anatomical correlates (grey areas). A damage in this area produces Balini’s syndrome. </a:t>
            </a:r>
            <a:endParaRPr sz="900">
              <a:solidFill>
                <a:schemeClr val="dk1"/>
              </a:solidFill>
              <a:latin typeface="Arial"/>
              <a:ea typeface="Arial"/>
              <a:cs typeface="Arial"/>
              <a:sym typeface="Arial"/>
            </a:endParaRPr>
          </a:p>
        </p:txBody>
      </p:sp>
      <p:sp>
        <p:nvSpPr>
          <p:cNvPr id="424" name="Google Shape;424;p54"/>
          <p:cNvSpPr txBox="1"/>
          <p:nvPr/>
        </p:nvSpPr>
        <p:spPr>
          <a:xfrm>
            <a:off x="4930400" y="4131600"/>
            <a:ext cx="4043400" cy="76200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rgbClr val="0070C0"/>
                </a:solidFill>
                <a:latin typeface="Arial"/>
                <a:ea typeface="Arial"/>
                <a:cs typeface="Arial"/>
                <a:sym typeface="Arial"/>
              </a:rPr>
              <a:t>I have no comments on this chapter due to my lack of knowledge of the</a:t>
            </a:r>
            <a:endParaRPr sz="1100"/>
          </a:p>
          <a:p>
            <a:pPr indent="0" lvl="0" marL="0" marR="0" rtl="0" algn="l">
              <a:spcBef>
                <a:spcPts val="0"/>
              </a:spcBef>
              <a:spcAft>
                <a:spcPts val="0"/>
              </a:spcAft>
              <a:buNone/>
            </a:pPr>
            <a:r>
              <a:rPr b="1" lang="en" sz="900">
                <a:solidFill>
                  <a:srgbClr val="0070C0"/>
                </a:solidFill>
                <a:latin typeface="Arial"/>
                <a:ea typeface="Arial"/>
                <a:cs typeface="Arial"/>
                <a:sym typeface="Arial"/>
              </a:rPr>
              <a:t>particle physics, although I agree with Jeffery Gray’s conclusion that</a:t>
            </a:r>
            <a:endParaRPr sz="1100"/>
          </a:p>
          <a:p>
            <a:pPr indent="0" lvl="0" marL="0" marR="0" rtl="0" algn="l">
              <a:spcBef>
                <a:spcPts val="0"/>
              </a:spcBef>
              <a:spcAft>
                <a:spcPts val="0"/>
              </a:spcAft>
              <a:buNone/>
            </a:pPr>
            <a:r>
              <a:rPr b="1" lang="en" sz="900">
                <a:solidFill>
                  <a:srgbClr val="0070C0"/>
                </a:solidFill>
                <a:latin typeface="Arial"/>
                <a:ea typeface="Arial"/>
                <a:cs typeface="Arial"/>
                <a:sym typeface="Arial"/>
              </a:rPr>
              <a:t>confining the same quantum superposition in the molecular memory mechanism to all kinds of neurons in the brain is probably wrong or at least controversial.   </a:t>
            </a:r>
            <a:endParaRPr b="1" sz="900">
              <a:solidFill>
                <a:srgbClr val="0070C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5"/>
          <p:cNvPicPr preferRelativeResize="0"/>
          <p:nvPr/>
        </p:nvPicPr>
        <p:blipFill rotWithShape="1">
          <a:blip r:embed="rId3">
            <a:alphaModFix/>
          </a:blip>
          <a:srcRect b="0" l="0" r="0" t="0"/>
          <a:stretch/>
        </p:blipFill>
        <p:spPr>
          <a:xfrm>
            <a:off x="4681143" y="483392"/>
            <a:ext cx="3913297" cy="3115342"/>
          </a:xfrm>
          <a:prstGeom prst="rect">
            <a:avLst/>
          </a:prstGeom>
          <a:noFill/>
          <a:ln cap="flat" cmpd="sng" w="38100">
            <a:solidFill>
              <a:srgbClr val="00B0F0"/>
            </a:solidFill>
            <a:prstDash val="solid"/>
            <a:round/>
            <a:headEnd len="sm" w="sm" type="none"/>
            <a:tailEnd len="sm" w="sm" type="none"/>
          </a:ln>
        </p:spPr>
      </p:pic>
      <p:pic>
        <p:nvPicPr>
          <p:cNvPr id="430" name="Google Shape;430;p55"/>
          <p:cNvPicPr preferRelativeResize="0"/>
          <p:nvPr/>
        </p:nvPicPr>
        <p:blipFill rotWithShape="1">
          <a:blip r:embed="rId4">
            <a:alphaModFix/>
          </a:blip>
          <a:srcRect b="0" l="0" r="0" t="0"/>
          <a:stretch/>
        </p:blipFill>
        <p:spPr>
          <a:xfrm>
            <a:off x="418202" y="470296"/>
            <a:ext cx="3913297" cy="3115343"/>
          </a:xfrm>
          <a:prstGeom prst="rect">
            <a:avLst/>
          </a:prstGeom>
          <a:noFill/>
          <a:ln cap="flat" cmpd="sng" w="38100">
            <a:solidFill>
              <a:srgbClr val="00B0F0"/>
            </a:solidFill>
            <a:prstDash val="solid"/>
            <a:round/>
            <a:headEnd len="sm" w="sm" type="none"/>
            <a:tailEnd len="sm" w="sm" type="none"/>
          </a:ln>
        </p:spPr>
      </p:pic>
      <p:sp>
        <p:nvSpPr>
          <p:cNvPr id="431" name="Google Shape;431;p55"/>
          <p:cNvSpPr txBox="1"/>
          <p:nvPr/>
        </p:nvSpPr>
        <p:spPr>
          <a:xfrm>
            <a:off x="4812501" y="3724597"/>
            <a:ext cx="3913297" cy="856484"/>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900"/>
              <a:buFont typeface="Arial"/>
              <a:buNone/>
            </a:pPr>
            <a:r>
              <a:rPr lang="en" sz="900">
                <a:solidFill>
                  <a:schemeClr val="dk1"/>
                </a:solidFill>
                <a:latin typeface="Arial"/>
                <a:ea typeface="Arial"/>
                <a:cs typeface="Arial"/>
                <a:sym typeface="Arial"/>
              </a:rPr>
              <a:t>Perilous proximity to dualism. A modification to Fig. 1.1 (dashed lines going back up to ʻthe unconscious  brainʼ) to illustrate the possibility that conscious experience might have causal effects on the activities of the unconscious brain in its own right (that is, over and above any effects of the neural activity that gives rise to the conscious experience).</a:t>
            </a:r>
            <a:endParaRPr sz="900">
              <a:solidFill>
                <a:schemeClr val="dk1"/>
              </a:solidFill>
              <a:latin typeface="Arial"/>
              <a:ea typeface="Arial"/>
              <a:cs typeface="Arial"/>
              <a:sym typeface="Arial"/>
            </a:endParaRPr>
          </a:p>
        </p:txBody>
      </p:sp>
      <p:sp>
        <p:nvSpPr>
          <p:cNvPr id="432" name="Google Shape;432;p55"/>
          <p:cNvSpPr txBox="1"/>
          <p:nvPr/>
        </p:nvSpPr>
        <p:spPr>
          <a:xfrm>
            <a:off x="516320" y="3673637"/>
            <a:ext cx="3968477" cy="133430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900"/>
              <a:buFont typeface="Arial"/>
              <a:buNone/>
            </a:pPr>
            <a:r>
              <a:rPr lang="en" sz="900">
                <a:solidFill>
                  <a:schemeClr val="dk1"/>
                </a:solidFill>
                <a:latin typeface="Arial"/>
                <a:ea typeface="Arial"/>
                <a:cs typeface="Arial"/>
                <a:sym typeface="Arial"/>
              </a:rPr>
              <a:t>The different spaces of conscious experience.  In brief, the brain interacts unconsciously, continuously and cybernetically with the real, unperceived, external world. The constructed world of consciousness can be divided into three ʻspacesʼ: </a:t>
            </a:r>
            <a:r>
              <a:rPr b="1" lang="en" sz="900">
                <a:solidFill>
                  <a:srgbClr val="0070C0"/>
                </a:solidFill>
                <a:latin typeface="Arial"/>
                <a:ea typeface="Arial"/>
                <a:cs typeface="Arial"/>
                <a:sym typeface="Arial"/>
              </a:rPr>
              <a:t>the ʻpublic cognitive spaceʼ</a:t>
            </a:r>
            <a:r>
              <a:rPr lang="en" sz="900">
                <a:solidFill>
                  <a:schemeClr val="dk1"/>
                </a:solidFill>
                <a:latin typeface="Arial"/>
                <a:ea typeface="Arial"/>
                <a:cs typeface="Arial"/>
                <a:sym typeface="Arial"/>
              </a:rPr>
              <a:t>, containing the experienced external world, including the body as perceived from the outside; </a:t>
            </a:r>
            <a:r>
              <a:rPr b="1" lang="en" sz="900">
                <a:solidFill>
                  <a:srgbClr val="0070C0"/>
                </a:solidFill>
                <a:latin typeface="Arial"/>
                <a:ea typeface="Arial"/>
                <a:cs typeface="Arial"/>
                <a:sym typeface="Arial"/>
              </a:rPr>
              <a:t>the ʻprivate cognitive spaceʼ,</a:t>
            </a:r>
            <a:r>
              <a:rPr lang="en" sz="900">
                <a:solidFill>
                  <a:schemeClr val="dk1"/>
                </a:solidFill>
                <a:latin typeface="Arial"/>
                <a:ea typeface="Arial"/>
                <a:cs typeface="Arial"/>
                <a:sym typeface="Arial"/>
              </a:rPr>
              <a:t> containing inner cognitive experiences such as thoughts, memories and images; and </a:t>
            </a:r>
            <a:r>
              <a:rPr b="1" lang="en" sz="900">
                <a:solidFill>
                  <a:srgbClr val="0070C0"/>
                </a:solidFill>
                <a:latin typeface="Arial"/>
                <a:ea typeface="Arial"/>
                <a:cs typeface="Arial"/>
                <a:sym typeface="Arial"/>
              </a:rPr>
              <a:t>the ʻprivate bodily spaceʼ</a:t>
            </a:r>
            <a:r>
              <a:rPr lang="en" sz="900">
                <a:solidFill>
                  <a:schemeClr val="dk1"/>
                </a:solidFill>
                <a:latin typeface="Arial"/>
                <a:ea typeface="Arial"/>
                <a:cs typeface="Arial"/>
                <a:sym typeface="Arial"/>
              </a:rPr>
              <a:t>, containing inner bodily sensations and feelings.</a:t>
            </a:r>
            <a:endParaRPr sz="900">
              <a:solidFill>
                <a:schemeClr val="dk1"/>
              </a:solidFill>
              <a:latin typeface="Arial"/>
              <a:ea typeface="Arial"/>
              <a:cs typeface="Arial"/>
              <a:sym typeface="Arial"/>
            </a:endParaRPr>
          </a:p>
        </p:txBody>
      </p:sp>
      <p:sp>
        <p:nvSpPr>
          <p:cNvPr id="433" name="Google Shape;433;p55"/>
          <p:cNvSpPr txBox="1"/>
          <p:nvPr/>
        </p:nvSpPr>
        <p:spPr>
          <a:xfrm>
            <a:off x="1987651" y="105300"/>
            <a:ext cx="5405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The three private spaces contributing to the conscious brain. </a:t>
            </a:r>
            <a:endParaRPr b="1" sz="1400">
              <a:solidFill>
                <a:srgbClr val="0070C0"/>
              </a:solidFill>
              <a:latin typeface="Arial"/>
              <a:ea typeface="Arial"/>
              <a:cs typeface="Arial"/>
              <a:sym typeface="Arial"/>
            </a:endParaRPr>
          </a:p>
        </p:txBody>
      </p:sp>
      <p:sp>
        <p:nvSpPr>
          <p:cNvPr id="434" name="Google Shape;434;p55"/>
          <p:cNvSpPr txBox="1"/>
          <p:nvPr/>
        </p:nvSpPr>
        <p:spPr>
          <a:xfrm>
            <a:off x="597125" y="2158425"/>
            <a:ext cx="10197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Public space</a:t>
            </a:r>
            <a:endParaRPr b="1" sz="1100">
              <a:solidFill>
                <a:srgbClr val="0070C0"/>
              </a:solidFill>
              <a:latin typeface="Arial"/>
              <a:ea typeface="Arial"/>
              <a:cs typeface="Arial"/>
              <a:sym typeface="Arial"/>
            </a:endParaRPr>
          </a:p>
        </p:txBody>
      </p:sp>
      <p:sp>
        <p:nvSpPr>
          <p:cNvPr id="435" name="Google Shape;435;p55"/>
          <p:cNvSpPr txBox="1"/>
          <p:nvPr/>
        </p:nvSpPr>
        <p:spPr>
          <a:xfrm>
            <a:off x="1825976" y="2037000"/>
            <a:ext cx="11046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Private space</a:t>
            </a:r>
            <a:endParaRPr b="1" sz="1100">
              <a:solidFill>
                <a:srgbClr val="0070C0"/>
              </a:solidFill>
              <a:latin typeface="Arial"/>
              <a:ea typeface="Arial"/>
              <a:cs typeface="Arial"/>
              <a:sym typeface="Arial"/>
            </a:endParaRPr>
          </a:p>
        </p:txBody>
      </p:sp>
      <p:sp>
        <p:nvSpPr>
          <p:cNvPr id="436" name="Google Shape;436;p55"/>
          <p:cNvSpPr txBox="1"/>
          <p:nvPr/>
        </p:nvSpPr>
        <p:spPr>
          <a:xfrm>
            <a:off x="3248140" y="2158424"/>
            <a:ext cx="100292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Bodily space </a:t>
            </a:r>
            <a:endParaRPr b="1" sz="1100">
              <a:solidFill>
                <a:srgbClr val="0070C0"/>
              </a:solidFill>
              <a:latin typeface="Arial"/>
              <a:ea typeface="Arial"/>
              <a:cs typeface="Arial"/>
              <a:sym typeface="Arial"/>
            </a:endParaRPr>
          </a:p>
        </p:txBody>
      </p:sp>
      <p:sp>
        <p:nvSpPr>
          <p:cNvPr id="437" name="Google Shape;437;p55"/>
          <p:cNvSpPr txBox="1"/>
          <p:nvPr/>
        </p:nvSpPr>
        <p:spPr>
          <a:xfrm>
            <a:off x="1451476" y="842425"/>
            <a:ext cx="1941000" cy="23850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Integrated consciousness</a:t>
            </a:r>
            <a:endParaRPr b="1" sz="1100">
              <a:solidFill>
                <a:srgbClr val="0070C0"/>
              </a:solidFill>
              <a:latin typeface="Arial"/>
              <a:ea typeface="Arial"/>
              <a:cs typeface="Arial"/>
              <a:sym typeface="Arial"/>
            </a:endParaRPr>
          </a:p>
        </p:txBody>
      </p:sp>
      <p:pic>
        <p:nvPicPr>
          <p:cNvPr id="438" name="Google Shape;438;p55"/>
          <p:cNvPicPr preferRelativeResize="0"/>
          <p:nvPr/>
        </p:nvPicPr>
        <p:blipFill rotWithShape="1">
          <a:blip r:embed="rId5">
            <a:alphaModFix/>
          </a:blip>
          <a:srcRect b="0" l="0" r="0" t="0"/>
          <a:stretch/>
        </p:blipFill>
        <p:spPr>
          <a:xfrm>
            <a:off x="4860264" y="2181346"/>
            <a:ext cx="973921" cy="283489"/>
          </a:xfrm>
          <a:prstGeom prst="rect">
            <a:avLst/>
          </a:prstGeom>
          <a:noFill/>
          <a:ln>
            <a:noFill/>
          </a:ln>
        </p:spPr>
      </p:pic>
      <p:pic>
        <p:nvPicPr>
          <p:cNvPr id="439" name="Google Shape;439;p55"/>
          <p:cNvPicPr preferRelativeResize="0"/>
          <p:nvPr/>
        </p:nvPicPr>
        <p:blipFill rotWithShape="1">
          <a:blip r:embed="rId6">
            <a:alphaModFix/>
          </a:blip>
          <a:srcRect b="0" l="0" r="0" t="0"/>
          <a:stretch/>
        </p:blipFill>
        <p:spPr>
          <a:xfrm>
            <a:off x="6076559" y="2058610"/>
            <a:ext cx="1019645" cy="283489"/>
          </a:xfrm>
          <a:prstGeom prst="rect">
            <a:avLst/>
          </a:prstGeom>
          <a:noFill/>
          <a:ln>
            <a:noFill/>
          </a:ln>
        </p:spPr>
      </p:pic>
      <p:sp>
        <p:nvSpPr>
          <p:cNvPr id="440" name="Google Shape;440;p55"/>
          <p:cNvSpPr txBox="1"/>
          <p:nvPr/>
        </p:nvSpPr>
        <p:spPr>
          <a:xfrm>
            <a:off x="7501851" y="2189047"/>
            <a:ext cx="1002919"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70C0"/>
                </a:solidFill>
                <a:latin typeface="Arial"/>
                <a:ea typeface="Arial"/>
                <a:cs typeface="Arial"/>
                <a:sym typeface="Arial"/>
              </a:rPr>
              <a:t>Bodily space </a:t>
            </a:r>
            <a:endParaRPr b="1" sz="1100">
              <a:solidFill>
                <a:srgbClr val="0070C0"/>
              </a:solidFill>
              <a:latin typeface="Arial"/>
              <a:ea typeface="Arial"/>
              <a:cs typeface="Arial"/>
              <a:sym typeface="Arial"/>
            </a:endParaRPr>
          </a:p>
        </p:txBody>
      </p:sp>
      <p:pic>
        <p:nvPicPr>
          <p:cNvPr id="441" name="Google Shape;441;p55"/>
          <p:cNvPicPr preferRelativeResize="0"/>
          <p:nvPr/>
        </p:nvPicPr>
        <p:blipFill rotWithShape="1">
          <a:blip r:embed="rId7">
            <a:alphaModFix/>
          </a:blip>
          <a:srcRect b="0" l="0" r="0" t="0"/>
          <a:stretch/>
        </p:blipFill>
        <p:spPr>
          <a:xfrm>
            <a:off x="5734742" y="826610"/>
            <a:ext cx="1806097" cy="283489"/>
          </a:xfrm>
          <a:prstGeom prst="rect">
            <a:avLst/>
          </a:prstGeom>
          <a:noFill/>
          <a:ln cap="flat" cmpd="sng" w="28575">
            <a:solidFill>
              <a:srgbClr val="00B0F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nvSpPr>
        <p:spPr>
          <a:xfrm>
            <a:off x="1901676" y="481550"/>
            <a:ext cx="5953500" cy="431280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Key aspects of Consciousness:</a:t>
            </a:r>
            <a:endParaRPr b="1" sz="1200">
              <a:solidFill>
                <a:srgbClr val="0070C0"/>
              </a:solidFill>
              <a:latin typeface="Arial"/>
              <a:ea typeface="Arial"/>
              <a:cs typeface="Arial"/>
              <a:sym typeface="Arial"/>
            </a:endParaRPr>
          </a:p>
          <a:p>
            <a:pPr indent="-260350" lvl="0" marL="254000" marR="0" rtl="0" algn="l">
              <a:lnSpc>
                <a:spcPct val="115000"/>
              </a:lnSpc>
              <a:spcBef>
                <a:spcPts val="600"/>
              </a:spcBef>
              <a:spcAft>
                <a:spcPts val="0"/>
              </a:spcAft>
              <a:buClr>
                <a:schemeClr val="dk1"/>
              </a:buClr>
              <a:buSzPts val="1100"/>
              <a:buFont typeface="Play"/>
              <a:buAutoNum type="arabicPeriod"/>
            </a:pPr>
            <a:r>
              <a:rPr lang="en" sz="1100">
                <a:solidFill>
                  <a:schemeClr val="dk1"/>
                </a:solidFill>
                <a:latin typeface="Arial"/>
                <a:ea typeface="Arial"/>
                <a:cs typeface="Arial"/>
                <a:sym typeface="Arial"/>
              </a:rPr>
              <a:t>Awareness - being aware of yourself and your environment. </a:t>
            </a:r>
            <a:endParaRPr sz="1500">
              <a:solidFill>
                <a:schemeClr val="dk1"/>
              </a:solidFill>
              <a:latin typeface="Arial"/>
              <a:ea typeface="Arial"/>
              <a:cs typeface="Arial"/>
              <a:sym typeface="Arial"/>
            </a:endParaRPr>
          </a:p>
          <a:p>
            <a:pPr indent="-260350" lvl="0" marL="254000" marR="0" rtl="0" algn="l">
              <a:lnSpc>
                <a:spcPct val="115000"/>
              </a:lnSpc>
              <a:spcBef>
                <a:spcPts val="0"/>
              </a:spcBef>
              <a:spcAft>
                <a:spcPts val="0"/>
              </a:spcAft>
              <a:buClr>
                <a:schemeClr val="dk1"/>
              </a:buClr>
              <a:buSzPts val="1100"/>
              <a:buFont typeface="Play"/>
              <a:buAutoNum type="arabicPeriod"/>
            </a:pPr>
            <a:r>
              <a:rPr lang="en" sz="1100">
                <a:solidFill>
                  <a:schemeClr val="dk1"/>
                </a:solidFill>
                <a:latin typeface="Arial"/>
                <a:ea typeface="Arial"/>
                <a:cs typeface="Arial"/>
                <a:sym typeface="Arial"/>
              </a:rPr>
              <a:t>Subjective experience of the perceived objects (“qualia”), thoughts, and body states.</a:t>
            </a:r>
            <a:endParaRPr sz="1500">
              <a:solidFill>
                <a:schemeClr val="dk1"/>
              </a:solidFill>
              <a:latin typeface="Arial"/>
              <a:ea typeface="Arial"/>
              <a:cs typeface="Arial"/>
              <a:sym typeface="Arial"/>
            </a:endParaRPr>
          </a:p>
          <a:p>
            <a:pPr indent="-260350" lvl="0" marL="254000" marR="0" rtl="0" algn="l">
              <a:lnSpc>
                <a:spcPct val="115000"/>
              </a:lnSpc>
              <a:spcBef>
                <a:spcPts val="0"/>
              </a:spcBef>
              <a:spcAft>
                <a:spcPts val="0"/>
              </a:spcAft>
              <a:buClr>
                <a:schemeClr val="dk1"/>
              </a:buClr>
              <a:buSzPts val="1100"/>
              <a:buFont typeface="Play"/>
              <a:buAutoNum type="arabicPeriod"/>
            </a:pPr>
            <a:r>
              <a:rPr lang="en" sz="1100">
                <a:solidFill>
                  <a:schemeClr val="dk1"/>
                </a:solidFill>
                <a:latin typeface="Arial"/>
                <a:ea typeface="Arial"/>
                <a:cs typeface="Arial"/>
                <a:sym typeface="Arial"/>
              </a:rPr>
              <a:t>Attention and intentionality - focusing on specific experiences and their significance. </a:t>
            </a:r>
            <a:endParaRPr sz="1500">
              <a:solidFill>
                <a:schemeClr val="dk1"/>
              </a:solidFill>
              <a:latin typeface="Arial"/>
              <a:ea typeface="Arial"/>
              <a:cs typeface="Arial"/>
              <a:sym typeface="Arial"/>
            </a:endParaRPr>
          </a:p>
          <a:p>
            <a:pPr indent="-260350" lvl="0" marL="254000" marR="0" rtl="0" algn="l">
              <a:lnSpc>
                <a:spcPct val="115000"/>
              </a:lnSpc>
              <a:spcBef>
                <a:spcPts val="0"/>
              </a:spcBef>
              <a:spcAft>
                <a:spcPts val="0"/>
              </a:spcAft>
              <a:buClr>
                <a:schemeClr val="dk1"/>
              </a:buClr>
              <a:buSzPts val="1100"/>
              <a:buFont typeface="Play"/>
              <a:buAutoNum type="arabicPeriod"/>
            </a:pPr>
            <a:r>
              <a:rPr lang="en" sz="1100">
                <a:solidFill>
                  <a:schemeClr val="dk1"/>
                </a:solidFill>
                <a:latin typeface="Arial"/>
                <a:ea typeface="Arial"/>
                <a:cs typeface="Arial"/>
                <a:sym typeface="Arial"/>
              </a:rPr>
              <a:t>The recognition of oneself as a distinct entity (self-awareness, “I” experience).</a:t>
            </a:r>
            <a:endParaRPr sz="1500">
              <a:solidFill>
                <a:schemeClr val="dk1"/>
              </a:solidFill>
              <a:latin typeface="Arial"/>
              <a:ea typeface="Arial"/>
              <a:cs typeface="Arial"/>
              <a:sym typeface="Arial"/>
            </a:endParaRPr>
          </a:p>
          <a:p>
            <a:pPr indent="-260350" lvl="0" marL="254000" marR="0" rtl="0" algn="l">
              <a:lnSpc>
                <a:spcPct val="115000"/>
              </a:lnSpc>
              <a:spcBef>
                <a:spcPts val="0"/>
              </a:spcBef>
              <a:spcAft>
                <a:spcPts val="0"/>
              </a:spcAft>
              <a:buClr>
                <a:schemeClr val="dk1"/>
              </a:buClr>
              <a:buSzPts val="1100"/>
              <a:buFont typeface="Play"/>
              <a:buAutoNum type="arabicPeriod"/>
            </a:pPr>
            <a:r>
              <a:rPr lang="en" sz="1100">
                <a:solidFill>
                  <a:schemeClr val="dk1"/>
                </a:solidFill>
                <a:latin typeface="Arial"/>
                <a:ea typeface="Arial"/>
                <a:cs typeface="Arial"/>
                <a:sym typeface="Arial"/>
              </a:rPr>
              <a:t>?. . . . .</a:t>
            </a:r>
            <a:endParaRPr sz="1100"/>
          </a:p>
          <a:p>
            <a:pPr indent="0" lvl="0" marL="0" marR="0" rtl="0" algn="l">
              <a:lnSpc>
                <a:spcPct val="115000"/>
              </a:lnSpc>
              <a:spcBef>
                <a:spcPts val="600"/>
              </a:spcBef>
              <a:spcAft>
                <a:spcPts val="0"/>
              </a:spcAft>
              <a:buClr>
                <a:srgbClr val="0070C0"/>
              </a:buClr>
              <a:buSzPts val="1200"/>
              <a:buFont typeface="Arial"/>
              <a:buNone/>
            </a:pPr>
            <a:r>
              <a:rPr b="1" lang="en" sz="1200">
                <a:solidFill>
                  <a:srgbClr val="0070C0"/>
                </a:solidFill>
                <a:latin typeface="Arial"/>
                <a:ea typeface="Arial"/>
                <a:cs typeface="Arial"/>
                <a:sym typeface="Arial"/>
              </a:rPr>
              <a:t>Key questions about consciousness:</a:t>
            </a:r>
            <a:endParaRPr sz="1200">
              <a:solidFill>
                <a:srgbClr val="0070C0"/>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What is the biological significance of consciousness?</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How did consciousness develop in the evolution of the nervous system?  </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How does the human brain create both conscious and subconscious experiences?  </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What is the function of the subconscious “non-experience”?</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sensory systems “create” objects (qualia)?</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When does consciousness appear in individual human development?</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What is the role of language and thoughts in consciousness?</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What is the relation between consciousness and memory?</a:t>
            </a:r>
            <a:endParaRPr sz="15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Do animals have consciousness? Do they have self-awareness?</a:t>
            </a:r>
            <a:endParaRPr sz="1500">
              <a:solidFill>
                <a:schemeClr val="dk1"/>
              </a:solidFill>
              <a:latin typeface="Arial"/>
              <a:ea typeface="Arial"/>
              <a:cs typeface="Arial"/>
              <a:sym typeface="Arial"/>
            </a:endParaRPr>
          </a:p>
          <a:p>
            <a:pPr indent="0" lvl="0" marL="0" marR="0" rtl="0" algn="l">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And many more questions…..</a:t>
            </a:r>
            <a:endParaRPr sz="11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txBox="1"/>
          <p:nvPr/>
        </p:nvSpPr>
        <p:spPr>
          <a:xfrm>
            <a:off x="378828" y="304424"/>
            <a:ext cx="3571380" cy="2308421"/>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17. Consciousness of self:                         	    The point of view.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feverish modernity, in the last few chapters, of neuroscience and quantum mechanics has perhaps obscured the hoary antiquity of the problems we are dealing with, the nature of consciousness, and the reality of the external world. The questions tackled in this chapter are no less hoary. They keep steady company with the Hard Problem. </a:t>
            </a:r>
            <a:r>
              <a:rPr b="1" lang="en" sz="900">
                <a:solidFill>
                  <a:srgbClr val="0070C0"/>
                </a:solidFill>
                <a:latin typeface="Arial"/>
                <a:ea typeface="Arial"/>
                <a:cs typeface="Arial"/>
                <a:sym typeface="Arial"/>
              </a:rPr>
              <a:t>Whose consciousness is it anyway? What is this mysterious “self”? to which conscious experiences it is automatically attributed?</a:t>
            </a:r>
            <a:endParaRPr b="1" sz="900">
              <a:solidFill>
                <a:srgbClr val="0070C0"/>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17.1 The point of view.</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17.2 Belongingness.</a:t>
            </a:r>
            <a:endParaRPr sz="900">
              <a:solidFill>
                <a:schemeClr val="dk1"/>
              </a:solidFill>
              <a:latin typeface="Arial"/>
              <a:ea typeface="Arial"/>
              <a:cs typeface="Arial"/>
              <a:sym typeface="Arial"/>
            </a:endParaRPr>
          </a:p>
        </p:txBody>
      </p:sp>
      <p:sp>
        <p:nvSpPr>
          <p:cNvPr id="447" name="Google Shape;447;p56"/>
          <p:cNvSpPr txBox="1"/>
          <p:nvPr/>
        </p:nvSpPr>
        <p:spPr>
          <a:xfrm>
            <a:off x="4664868" y="304424"/>
            <a:ext cx="4100303" cy="3683412"/>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18. The bodily senses. </a:t>
            </a:r>
            <a:endParaRPr sz="1100"/>
          </a:p>
          <a:p>
            <a:pPr indent="0" lvl="0" marL="0" marR="0" rtl="0" algn="l">
              <a:lnSpc>
                <a:spcPct val="115000"/>
              </a:lnSpc>
              <a:spcBef>
                <a:spcPts val="600"/>
              </a:spcBef>
              <a:spcAft>
                <a:spcPts val="0"/>
              </a:spcAft>
              <a:buClr>
                <a:schemeClr val="dk2"/>
              </a:buClr>
              <a:buSzPts val="900"/>
              <a:buFont typeface="Arial"/>
              <a:buNone/>
            </a:pPr>
            <a:r>
              <a:rPr lang="en" sz="900">
                <a:solidFill>
                  <a:schemeClr val="dk2"/>
                </a:solidFill>
                <a:latin typeface="Arial"/>
                <a:ea typeface="Arial"/>
                <a:cs typeface="Arial"/>
                <a:sym typeface="Arial"/>
              </a:rPr>
              <a:t>The previous chapter considered the sense of self as being made up of a point of view (computed in the parietal lobes) and belongingness (computed in the hippocampal system). </a:t>
            </a:r>
            <a:r>
              <a:rPr b="1" lang="en" sz="900">
                <a:solidFill>
                  <a:srgbClr val="0070C0"/>
                </a:solidFill>
                <a:latin typeface="Arial"/>
                <a:ea typeface="Arial"/>
                <a:cs typeface="Arial"/>
                <a:sym typeface="Arial"/>
              </a:rPr>
              <a:t>These processes both require the construction in consciousness of a model of the external world</a:t>
            </a:r>
            <a:r>
              <a:rPr lang="en" sz="900">
                <a:solidFill>
                  <a:schemeClr val="dk1"/>
                </a:solidFill>
                <a:latin typeface="Arial"/>
                <a:ea typeface="Arial"/>
                <a:cs typeface="Arial"/>
                <a:sym typeface="Arial"/>
              </a:rPr>
              <a:t>. The point of view requires the construction of a map of egocentric space; and the sense of belonging requires semantic and associative interpretation of current sensory input. This chapter considers an aspect of the sense of self that offers a sharp contrast. It is concerned, not with the external world, but with states of the body; and it lacks that hallmark of cognitive processing, intentionality</a:t>
            </a:r>
            <a:r>
              <a:rPr lang="en" sz="900">
                <a:solidFill>
                  <a:srgbClr val="00B0F0"/>
                </a:solidFill>
                <a:latin typeface="Arial"/>
                <a:ea typeface="Arial"/>
                <a:cs typeface="Arial"/>
                <a:sym typeface="Arial"/>
              </a:rPr>
              <a:t>.                                               </a:t>
            </a:r>
            <a:r>
              <a:rPr b="1" lang="en" sz="900">
                <a:solidFill>
                  <a:srgbClr val="0070C0"/>
                </a:solidFill>
                <a:latin typeface="Arial"/>
                <a:ea typeface="Arial"/>
                <a:cs typeface="Arial"/>
                <a:sym typeface="Arial"/>
              </a:rPr>
              <a:t>It is argued that core consciousness (consciousness of bodily states and the emotional reactions that reflect these states) does not differ radically from cognitive consciousness in terms of brain location. Both depend for their proximal neural correlates upon activity, not in the brain stem, but in the neocortex </a:t>
            </a:r>
            <a:r>
              <a:rPr lang="en" sz="900">
                <a:solidFill>
                  <a:schemeClr val="dk1"/>
                </a:solidFill>
                <a:latin typeface="Arial"/>
                <a:ea typeface="Arial"/>
                <a:cs typeface="Arial"/>
                <a:sym typeface="Arial"/>
              </a:rPr>
              <a:t>(however, core consciousness does differ sharply from cognitive consciousness in its general lack of intentionality).</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18.1 Intentionality revisited.</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18.2 Emotion.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18.3 Signals of error?</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18.4 </a:t>
            </a:r>
            <a:r>
              <a:rPr b="1" i="1" lang="en" sz="900">
                <a:solidFill>
                  <a:schemeClr val="dk1"/>
                </a:solidFill>
                <a:latin typeface="Arial"/>
                <a:ea typeface="Arial"/>
                <a:cs typeface="Arial"/>
                <a:sym typeface="Arial"/>
              </a:rPr>
              <a:t>Core</a:t>
            </a:r>
            <a:r>
              <a:rPr b="1" lang="en" sz="900">
                <a:solidFill>
                  <a:schemeClr val="dk1"/>
                </a:solidFill>
                <a:latin typeface="Arial"/>
                <a:ea typeface="Arial"/>
                <a:cs typeface="Arial"/>
                <a:sym typeface="Arial"/>
              </a:rPr>
              <a:t> consciousness?</a:t>
            </a:r>
            <a:endParaRPr sz="900">
              <a:solidFill>
                <a:schemeClr val="dk1"/>
              </a:solidFill>
              <a:latin typeface="Arial"/>
              <a:ea typeface="Arial"/>
              <a:cs typeface="Arial"/>
              <a:sym typeface="Arial"/>
            </a:endParaRPr>
          </a:p>
        </p:txBody>
      </p:sp>
      <p:sp>
        <p:nvSpPr>
          <p:cNvPr id="448" name="Google Shape;448;p56"/>
          <p:cNvSpPr txBox="1"/>
          <p:nvPr/>
        </p:nvSpPr>
        <p:spPr>
          <a:xfrm>
            <a:off x="4290825" y="4048250"/>
            <a:ext cx="46587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rgbClr val="0070C0"/>
                </a:solidFill>
                <a:latin typeface="Arial"/>
                <a:ea typeface="Arial"/>
                <a:cs typeface="Arial"/>
                <a:sym typeface="Arial"/>
              </a:rPr>
              <a:t>My comment</a:t>
            </a:r>
            <a:r>
              <a:rPr lang="en" sz="900">
                <a:solidFill>
                  <a:schemeClr val="dk1"/>
                </a:solidFill>
                <a:latin typeface="Arial"/>
                <a:ea typeface="Arial"/>
                <a:cs typeface="Arial"/>
                <a:sym typeface="Arial"/>
              </a:rPr>
              <a:t>:  In recent years there is more information available on the localization of a “bodily space”. It appears that the Insula in the human brain receives significant amount of the autonomic, sensory and emotional information, suggesting that this part of the cortex may play similar role as the Parietal Cortex for the egocentric space. </a:t>
            </a:r>
            <a:endParaRPr sz="9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nvSpPr>
        <p:spPr>
          <a:xfrm>
            <a:off x="510025" y="319800"/>
            <a:ext cx="3867300" cy="19257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19. Responsibility.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The previous two chapters looked at a number of different aspects of the sense of self: the point of view, the feeling of belongingness and the emotional self of the body. </a:t>
            </a:r>
            <a:r>
              <a:rPr b="1" lang="en" sz="900">
                <a:solidFill>
                  <a:srgbClr val="0070C0"/>
                </a:solidFill>
                <a:latin typeface="Arial"/>
                <a:ea typeface="Arial"/>
                <a:cs typeface="Arial"/>
                <a:sym typeface="Arial"/>
              </a:rPr>
              <a:t>This chapter considers one final aspect of the sense of self: </a:t>
            </a:r>
            <a:r>
              <a:rPr b="1" lang="en" sz="900" u="sng">
                <a:solidFill>
                  <a:srgbClr val="0070C0"/>
                </a:solidFill>
                <a:latin typeface="Arial"/>
                <a:ea typeface="Arial"/>
                <a:cs typeface="Arial"/>
                <a:sym typeface="Arial"/>
              </a:rPr>
              <a:t>the sense of agency </a:t>
            </a:r>
            <a:r>
              <a:rPr b="1" lang="en" sz="900">
                <a:solidFill>
                  <a:srgbClr val="0070C0"/>
                </a:solidFill>
                <a:latin typeface="Arial"/>
                <a:ea typeface="Arial"/>
                <a:cs typeface="Arial"/>
                <a:sym typeface="Arial"/>
              </a:rPr>
              <a:t>(belongingness-mediation). </a:t>
            </a:r>
            <a:r>
              <a:rPr lang="en" sz="900">
                <a:solidFill>
                  <a:schemeClr val="dk1"/>
                </a:solidFill>
                <a:latin typeface="Arial"/>
                <a:ea typeface="Arial"/>
                <a:cs typeface="Arial"/>
                <a:sym typeface="Arial"/>
              </a:rPr>
              <a:t>The sense of agency is the ‘I’ of ‘the archetypal narrative of consciousness’ described it in Chapter 2, or what Daniel Dennett calls ‘the center of narrative </a:t>
            </a:r>
            <a:r>
              <a:rPr lang="en" sz="900">
                <a:solidFill>
                  <a:srgbClr val="0070C0"/>
                </a:solidFill>
                <a:latin typeface="Arial"/>
                <a:ea typeface="Arial"/>
                <a:cs typeface="Arial"/>
                <a:sym typeface="Arial"/>
              </a:rPr>
              <a:t>gravity’.</a:t>
            </a:r>
            <a:endParaRPr sz="900">
              <a:solidFill>
                <a:srgbClr val="0070C0"/>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19.1 The sense of agency.</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19.2 The concept of responsibility.</a:t>
            </a:r>
            <a:endParaRPr sz="900">
              <a:solidFill>
                <a:schemeClr val="dk1"/>
              </a:solidFill>
              <a:latin typeface="Arial"/>
              <a:ea typeface="Arial"/>
              <a:cs typeface="Arial"/>
              <a:sym typeface="Arial"/>
            </a:endParaRPr>
          </a:p>
        </p:txBody>
      </p:sp>
      <p:sp>
        <p:nvSpPr>
          <p:cNvPr id="454" name="Google Shape;454;p57"/>
          <p:cNvSpPr txBox="1"/>
          <p:nvPr/>
        </p:nvSpPr>
        <p:spPr>
          <a:xfrm>
            <a:off x="4751781" y="319790"/>
            <a:ext cx="4075349" cy="2747435"/>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Chapter 20. Overview. </a:t>
            </a:r>
            <a:endParaRPr sz="1200">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70C0"/>
              </a:buClr>
              <a:buSzPts val="900"/>
              <a:buFont typeface="Arial"/>
              <a:buNone/>
            </a:pPr>
            <a:r>
              <a:rPr lang="en" sz="900">
                <a:solidFill>
                  <a:srgbClr val="0070C0"/>
                </a:solidFill>
                <a:latin typeface="Arial"/>
                <a:ea typeface="Arial"/>
                <a:cs typeface="Arial"/>
                <a:sym typeface="Arial"/>
              </a:rPr>
              <a:t>T</a:t>
            </a:r>
            <a:r>
              <a:rPr lang="en" sz="900">
                <a:solidFill>
                  <a:schemeClr val="dk1"/>
                </a:solidFill>
                <a:latin typeface="Arial"/>
                <a:ea typeface="Arial"/>
                <a:cs typeface="Arial"/>
                <a:sym typeface="Arial"/>
              </a:rPr>
              <a:t>his final chapter may be as good a place to start as the beginning of the book. For this reason, it is written as a relatively self-contained overview of the entire argument, not necessarily following the order in which particular ideas emerged earlier. Inevitably, as befits an overview, there will be some repetition of material that has gone before. But it also introduces a small amount of new material, if it seems to fit best here</a:t>
            </a:r>
            <a:r>
              <a:rPr b="1" lang="en" sz="900">
                <a:solidFill>
                  <a:schemeClr val="dk1"/>
                </a:solidFill>
                <a:latin typeface="Arial"/>
                <a:ea typeface="Arial"/>
                <a:cs typeface="Arial"/>
                <a:sym typeface="Arial"/>
              </a:rPr>
              <a:t>.</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20.1 The problem: qualia and only qualia.</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20.2 Reduction.</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20.3 The function of conscious experience.</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20.4 Where does the brain create qualia?</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20.5 Enter quantum mechanics.</a:t>
            </a:r>
            <a:endParaRPr sz="900">
              <a:solidFill>
                <a:schemeClr val="dk1"/>
              </a:solidFill>
              <a:latin typeface="Arial"/>
              <a:ea typeface="Arial"/>
              <a:cs typeface="Arial"/>
              <a:sym typeface="Arial"/>
            </a:endParaRPr>
          </a:p>
          <a:p>
            <a:pPr indent="-254000" lvl="0" marL="254000" marR="0" rtl="0" algn="l">
              <a:lnSpc>
                <a:spcPct val="115000"/>
              </a:lnSpc>
              <a:spcBef>
                <a:spcPts val="600"/>
              </a:spcBef>
              <a:spcAft>
                <a:spcPts val="0"/>
              </a:spcAft>
              <a:buClr>
                <a:schemeClr val="dk1"/>
              </a:buClr>
              <a:buSzPts val="800"/>
              <a:buFont typeface="Noto Sans Symbols"/>
              <a:buChar char="∙"/>
            </a:pPr>
            <a:r>
              <a:rPr b="1" lang="en" sz="900">
                <a:solidFill>
                  <a:schemeClr val="dk1"/>
                </a:solidFill>
                <a:latin typeface="Arial"/>
                <a:ea typeface="Arial"/>
                <a:cs typeface="Arial"/>
                <a:sym typeface="Arial"/>
              </a:rPr>
              <a:t>Last words</a:t>
            </a:r>
            <a:r>
              <a:rPr b="1"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nvSpPr>
        <p:spPr>
          <a:xfrm>
            <a:off x="838024" y="452775"/>
            <a:ext cx="7685700" cy="441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Gray's book begins with a presentation of some of the classical and problematic issues of conscious experience: the </a:t>
            </a:r>
            <a:r>
              <a:rPr b="1" lang="en" sz="1100">
                <a:solidFill>
                  <a:srgbClr val="0070C0"/>
                </a:solidFill>
                <a:latin typeface="Arial"/>
                <a:ea typeface="Arial"/>
                <a:cs typeface="Arial"/>
                <a:sym typeface="Arial"/>
              </a:rPr>
              <a:t>existence of qualia</a:t>
            </a:r>
            <a:r>
              <a:rPr lang="en" sz="1100">
                <a:solidFill>
                  <a:srgbClr val="0070C0"/>
                </a:solidFill>
                <a:latin typeface="Arial"/>
                <a:ea typeface="Arial"/>
                <a:cs typeface="Arial"/>
                <a:sym typeface="Arial"/>
              </a:rPr>
              <a:t> </a:t>
            </a:r>
            <a:r>
              <a:rPr b="1" lang="en" sz="1100">
                <a:solidFill>
                  <a:srgbClr val="0070C0"/>
                </a:solidFill>
                <a:latin typeface="Arial"/>
                <a:ea typeface="Arial"/>
                <a:cs typeface="Arial"/>
                <a:sym typeface="Arial"/>
              </a:rPr>
              <a:t>in perception </a:t>
            </a:r>
            <a:r>
              <a:rPr lang="en" sz="1100">
                <a:solidFill>
                  <a:schemeClr val="dk1"/>
                </a:solidFill>
                <a:latin typeface="Arial"/>
                <a:ea typeface="Arial"/>
                <a:cs typeface="Arial"/>
                <a:sym typeface="Arial"/>
              </a:rPr>
              <a:t>and </a:t>
            </a:r>
            <a:r>
              <a:rPr b="1" lang="en" sz="1100">
                <a:solidFill>
                  <a:srgbClr val="0070C0"/>
                </a:solidFill>
                <a:latin typeface="Arial"/>
                <a:ea typeface="Arial"/>
                <a:cs typeface="Arial"/>
                <a:sym typeface="Arial"/>
              </a:rPr>
              <a:t>intentionality</a:t>
            </a:r>
            <a:r>
              <a:rPr lang="en" sz="1100">
                <a:solidFill>
                  <a:schemeClr val="dk1"/>
                </a:solidFill>
                <a:latin typeface="Arial"/>
                <a:ea typeface="Arial"/>
                <a:cs typeface="Arial"/>
                <a:sym typeface="Arial"/>
              </a:rPr>
              <a:t>. He concludes that </a:t>
            </a:r>
            <a:r>
              <a:rPr b="1" lang="en" sz="1100">
                <a:solidFill>
                  <a:srgbClr val="0070C0"/>
                </a:solidFill>
                <a:latin typeface="Arial"/>
                <a:ea typeface="Arial"/>
                <a:cs typeface="Arial"/>
                <a:sym typeface="Arial"/>
              </a:rPr>
              <a:t>qualia are an inherent property of perceptual experience</a:t>
            </a:r>
            <a:r>
              <a:rPr lang="en" sz="1100">
                <a:solidFill>
                  <a:schemeClr val="dk1"/>
                </a:solidFill>
                <a:latin typeface="Arial"/>
                <a:ea typeface="Arial"/>
                <a:cs typeface="Arial"/>
                <a:sym typeface="Arial"/>
              </a:rPr>
              <a:t> based on a higher level of integration in the sensory systems and, possibly, on memory of prior sensory experiences </a:t>
            </a:r>
            <a:r>
              <a:rPr b="0" i="0" lang="en" sz="1100" u="none" cap="none" strike="noStrike">
                <a:solidFill>
                  <a:srgbClr val="000000"/>
                </a:solidFill>
                <a:latin typeface="Arial"/>
                <a:ea typeface="Arial"/>
                <a:cs typeface="Arial"/>
                <a:sym typeface="Arial"/>
              </a:rPr>
              <a:t>(interference in illusions)</a:t>
            </a:r>
            <a:r>
              <a:rPr lang="en" sz="1100">
                <a:solidFill>
                  <a:schemeClr val="dk1"/>
                </a:solidFill>
                <a:latin typeface="Arial"/>
                <a:ea typeface="Arial"/>
                <a:cs typeface="Arial"/>
                <a:sym typeface="Arial"/>
              </a:rPr>
              <a:t>. The neural basis of qualia is still an unresolved problem (in sensory physiology, it is called “the problem of binding”).  </a:t>
            </a:r>
            <a:r>
              <a:rPr b="1" lang="en" sz="1100">
                <a:solidFill>
                  <a:srgbClr val="0070C0"/>
                </a:solidFill>
                <a:latin typeface="Arial"/>
                <a:ea typeface="Arial"/>
                <a:cs typeface="Arial"/>
                <a:sym typeface="Arial"/>
              </a:rPr>
              <a:t>Intentionality i</a:t>
            </a:r>
            <a:r>
              <a:rPr lang="en" sz="1100">
                <a:solidFill>
                  <a:schemeClr val="dk1"/>
                </a:solidFill>
                <a:latin typeface="Arial"/>
                <a:ea typeface="Arial"/>
                <a:cs typeface="Arial"/>
                <a:sym typeface="Arial"/>
              </a:rPr>
              <a:t>s defined as a property of the representation of real and abstract objects. According to Gray, </a:t>
            </a:r>
            <a:r>
              <a:rPr b="1" lang="en" sz="1100">
                <a:solidFill>
                  <a:srgbClr val="0070C0"/>
                </a:solidFill>
                <a:latin typeface="Arial"/>
                <a:ea typeface="Arial"/>
                <a:cs typeface="Arial"/>
                <a:sym typeface="Arial"/>
              </a:rPr>
              <a:t>intentionality is the subconscious attribution of meaning based on previous experience.</a:t>
            </a:r>
            <a:endParaRPr sz="1100"/>
          </a:p>
          <a:p>
            <a:pPr indent="0" lvl="0" marL="0" marR="0" rtl="0" algn="l">
              <a:spcBef>
                <a:spcPts val="0"/>
              </a:spcBef>
              <a:spcAft>
                <a:spcPts val="0"/>
              </a:spcAft>
              <a:buNone/>
            </a:pPr>
            <a:r>
              <a:t/>
            </a:r>
            <a:endParaRPr b="1" sz="600">
              <a:solidFill>
                <a:srgbClr val="0070C0"/>
              </a:solidFill>
              <a:latin typeface="Arial"/>
              <a:ea typeface="Arial"/>
              <a:cs typeface="Arial"/>
              <a:sym typeface="Arial"/>
            </a:endParaRPr>
          </a:p>
          <a:p>
            <a:pPr indent="0" lvl="0" marL="0" marR="0" rtl="0" algn="l">
              <a:spcBef>
                <a:spcPts val="0"/>
              </a:spcBef>
              <a:spcAft>
                <a:spcPts val="0"/>
              </a:spcAft>
              <a:buNone/>
            </a:pPr>
            <a:r>
              <a:rPr lang="en" sz="1100">
                <a:solidFill>
                  <a:schemeClr val="dk1"/>
                </a:solidFill>
                <a:latin typeface="Arial"/>
                <a:ea typeface="Arial"/>
                <a:cs typeface="Arial"/>
                <a:sym typeface="Arial"/>
              </a:rPr>
              <a:t>The biological significance of consciousness is conferred by Gray to the process of “</a:t>
            </a:r>
            <a:r>
              <a:rPr b="1" lang="en" sz="1100">
                <a:solidFill>
                  <a:srgbClr val="0070C0"/>
                </a:solidFill>
                <a:latin typeface="Arial"/>
                <a:ea typeface="Arial"/>
                <a:cs typeface="Arial"/>
                <a:sym typeface="Arial"/>
              </a:rPr>
              <a:t>the late error detection</a:t>
            </a:r>
            <a:r>
              <a:rPr lang="en" sz="1100">
                <a:solidFill>
                  <a:schemeClr val="dk1"/>
                </a:solidFill>
                <a:latin typeface="Arial"/>
                <a:ea typeface="Arial"/>
                <a:cs typeface="Arial"/>
                <a:sym typeface="Arial"/>
              </a:rPr>
              <a:t>”, based on experimental evidence that conscious experience lags after behavior, which is subconsciously decided and executed. </a:t>
            </a:r>
            <a:r>
              <a:rPr b="1" lang="en" sz="1100">
                <a:solidFill>
                  <a:srgbClr val="0070C0"/>
                </a:solidFill>
                <a:latin typeface="Arial"/>
                <a:ea typeface="Arial"/>
                <a:cs typeface="Arial"/>
                <a:sym typeface="Arial"/>
              </a:rPr>
              <a:t>Consciousness basically has the monitoring function</a:t>
            </a:r>
            <a:r>
              <a:rPr lang="en" sz="1100">
                <a:solidFill>
                  <a:schemeClr val="dk1"/>
                </a:solidFill>
                <a:latin typeface="Arial"/>
                <a:ea typeface="Arial"/>
                <a:cs typeface="Arial"/>
                <a:sym typeface="Arial"/>
              </a:rPr>
              <a:t>, providing feedback to the neural systems, to compare the execution of behavior with a plan, a goal, and motivation. This is a new idea on hypothetical function of consciousness.        It also applies to the biological role of consciousness in animals. </a:t>
            </a:r>
            <a:endParaRPr sz="1100"/>
          </a:p>
          <a:p>
            <a:pPr indent="0" lvl="0" marL="0" marR="0" rtl="0" algn="l">
              <a:spcBef>
                <a:spcPts val="0"/>
              </a:spcBef>
              <a:spcAft>
                <a:spcPts val="0"/>
              </a:spcAft>
              <a:buNone/>
            </a:pPr>
            <a:r>
              <a:t/>
            </a:r>
            <a:endParaRPr sz="600">
              <a:solidFill>
                <a:schemeClr val="dk1"/>
              </a:solidFill>
              <a:latin typeface="Arial"/>
              <a:ea typeface="Arial"/>
              <a:cs typeface="Arial"/>
              <a:sym typeface="Arial"/>
            </a:endParaRPr>
          </a:p>
          <a:p>
            <a:pPr indent="0" lvl="0" marL="0" marR="0" rtl="0" algn="l">
              <a:spcBef>
                <a:spcPts val="0"/>
              </a:spcBef>
              <a:spcAft>
                <a:spcPts val="0"/>
              </a:spcAft>
              <a:buNone/>
            </a:pPr>
            <a:r>
              <a:rPr lang="en" sz="1100">
                <a:solidFill>
                  <a:schemeClr val="dk1"/>
                </a:solidFill>
                <a:latin typeface="Arial"/>
                <a:ea typeface="Arial"/>
                <a:cs typeface="Arial"/>
                <a:sym typeface="Arial"/>
              </a:rPr>
              <a:t>The last and new hypothesis of Gray postulates the existence of </a:t>
            </a:r>
            <a:r>
              <a:rPr b="1" lang="en" sz="1100">
                <a:solidFill>
                  <a:srgbClr val="0070C0"/>
                </a:solidFill>
                <a:latin typeface="Arial"/>
                <a:ea typeface="Arial"/>
                <a:cs typeface="Arial"/>
                <a:sym typeface="Arial"/>
              </a:rPr>
              <a:t>three main domains of consciousness: public space, bodily space, and private space</a:t>
            </a:r>
            <a:r>
              <a:rPr lang="en" sz="1100">
                <a:solidFill>
                  <a:schemeClr val="dk1"/>
                </a:solidFill>
                <a:latin typeface="Arial"/>
                <a:ea typeface="Arial"/>
                <a:cs typeface="Arial"/>
                <a:sym typeface="Arial"/>
              </a:rPr>
              <a:t>. Each of them has a subconscious part, and they provide their content to the integrated consciousness experience. The public space provides allocentric and egocentric sensory information. The bodily space provides information about the internal state, emotions, and motivation. The private space contains mental processes: language, thoughts, images, and individual memory.   ‘</a:t>
            </a:r>
            <a:endParaRPr sz="1100"/>
          </a:p>
          <a:p>
            <a:pPr indent="0" lvl="0" marL="0" marR="0" rtl="0" algn="l">
              <a:spcBef>
                <a:spcPts val="0"/>
              </a:spcBef>
              <a:spcAft>
                <a:spcPts val="0"/>
              </a:spcAft>
              <a:buNone/>
            </a:pPr>
            <a:r>
              <a:rPr lang="en" sz="1100">
                <a:solidFill>
                  <a:schemeClr val="dk1"/>
                </a:solidFill>
                <a:latin typeface="Arial"/>
                <a:ea typeface="Arial"/>
                <a:cs typeface="Arial"/>
                <a:sym typeface="Arial"/>
              </a:rPr>
              <a:t>  </a:t>
            </a:r>
            <a:endParaRPr sz="1100"/>
          </a:p>
          <a:p>
            <a:pPr indent="0" lvl="0" marL="0" marR="0" rtl="0" algn="l">
              <a:spcBef>
                <a:spcPts val="0"/>
              </a:spcBef>
              <a:spcAft>
                <a:spcPts val="0"/>
              </a:spcAft>
              <a:buNone/>
            </a:pPr>
            <a:r>
              <a:rPr b="1" lang="en" sz="1100">
                <a:solidFill>
                  <a:srgbClr val="0070C0"/>
                </a:solidFill>
                <a:latin typeface="Arial"/>
                <a:ea typeface="Arial"/>
                <a:cs typeface="Arial"/>
                <a:sym typeface="Arial"/>
              </a:rPr>
              <a:t>In my opinion</a:t>
            </a:r>
            <a:r>
              <a:rPr lang="en" sz="1100">
                <a:solidFill>
                  <a:schemeClr val="dk1"/>
                </a:solidFill>
                <a:latin typeface="Arial"/>
                <a:ea typeface="Arial"/>
                <a:cs typeface="Arial"/>
                <a:sym typeface="Arial"/>
              </a:rPr>
              <a:t>, this division facilitates the search for neural correlates of consciousness as well as tracing the phylogenetic development of consciousness</a:t>
            </a:r>
            <a:r>
              <a:rPr b="1" lang="en" sz="1100">
                <a:solidFill>
                  <a:srgbClr val="0070C0"/>
                </a:solidFill>
                <a:latin typeface="Arial"/>
                <a:ea typeface="Arial"/>
                <a:cs typeface="Arial"/>
                <a:sym typeface="Arial"/>
              </a:rPr>
              <a:t>. The bodily space </a:t>
            </a:r>
            <a:r>
              <a:rPr lang="en" sz="1100">
                <a:solidFill>
                  <a:schemeClr val="dk1"/>
                </a:solidFill>
                <a:latin typeface="Arial"/>
                <a:ea typeface="Arial"/>
                <a:cs typeface="Arial"/>
                <a:sym typeface="Arial"/>
              </a:rPr>
              <a:t>is localized in the subcortical parts of the brain, and it has developed at the early stages of brain evolution. </a:t>
            </a:r>
            <a:r>
              <a:rPr b="1" lang="en" sz="1100">
                <a:solidFill>
                  <a:srgbClr val="0070C0"/>
                </a:solidFill>
                <a:latin typeface="Arial"/>
                <a:ea typeface="Arial"/>
                <a:cs typeface="Arial"/>
                <a:sym typeface="Arial"/>
              </a:rPr>
              <a:t>The public space </a:t>
            </a:r>
            <a:r>
              <a:rPr lang="en" sz="1100">
                <a:solidFill>
                  <a:schemeClr val="dk1"/>
                </a:solidFill>
                <a:latin typeface="Arial"/>
                <a:ea typeface="Arial"/>
                <a:cs typeface="Arial"/>
                <a:sym typeface="Arial"/>
              </a:rPr>
              <a:t>evolves with complex movements, social interactions, and spatial orientation (navigation). Most likely, it is present to a different degree in all vertebrates.           </a:t>
            </a:r>
            <a:r>
              <a:rPr b="1" lang="en" sz="1100">
                <a:solidFill>
                  <a:srgbClr val="0070C0"/>
                </a:solidFill>
                <a:latin typeface="Arial"/>
                <a:ea typeface="Arial"/>
                <a:cs typeface="Arial"/>
                <a:sym typeface="Arial"/>
              </a:rPr>
              <a:t>The private space </a:t>
            </a:r>
            <a:r>
              <a:rPr lang="en" sz="1100">
                <a:solidFill>
                  <a:schemeClr val="dk1"/>
                </a:solidFill>
                <a:latin typeface="Arial"/>
                <a:ea typeface="Arial"/>
                <a:cs typeface="Arial"/>
                <a:sym typeface="Arial"/>
              </a:rPr>
              <a:t>developed as a result of neocortical expansion (frontal lobes) and the new brain functions (language).</a:t>
            </a:r>
            <a:endParaRPr sz="1100"/>
          </a:p>
          <a:p>
            <a:pPr indent="0" lvl="0" marL="0" marR="0" rtl="0" algn="l">
              <a:spcBef>
                <a:spcPts val="0"/>
              </a:spcBef>
              <a:spcAft>
                <a:spcPts val="0"/>
              </a:spcAft>
              <a:buNone/>
            </a:pPr>
            <a:r>
              <a:t/>
            </a:r>
            <a:endParaRPr sz="600">
              <a:solidFill>
                <a:schemeClr val="dk1"/>
              </a:solidFill>
              <a:latin typeface="Arial"/>
              <a:ea typeface="Arial"/>
              <a:cs typeface="Arial"/>
              <a:sym typeface="Arial"/>
            </a:endParaRPr>
          </a:p>
          <a:p>
            <a:pPr indent="0" lvl="0" marL="0" marR="0" rtl="0" algn="l">
              <a:spcBef>
                <a:spcPts val="0"/>
              </a:spcBef>
              <a:spcAft>
                <a:spcPts val="0"/>
              </a:spcAft>
              <a:buNone/>
            </a:pPr>
            <a:r>
              <a:rPr b="1" lang="en" sz="1100">
                <a:solidFill>
                  <a:srgbClr val="0070C0"/>
                </a:solidFill>
                <a:latin typeface="Arial"/>
                <a:ea typeface="Arial"/>
                <a:cs typeface="Arial"/>
                <a:sym typeface="Arial"/>
              </a:rPr>
              <a:t>I hope that Jeffrey Gray’s book has provided you with a unique and sophisticated view of the road up to the Hard Problem. It is still a long way to go for neuroscience.   Thank you for your attention.  </a:t>
            </a:r>
            <a:endParaRPr sz="1100"/>
          </a:p>
        </p:txBody>
      </p:sp>
      <p:sp>
        <p:nvSpPr>
          <p:cNvPr id="461" name="Google Shape;461;p58"/>
          <p:cNvSpPr txBox="1"/>
          <p:nvPr/>
        </p:nvSpPr>
        <p:spPr>
          <a:xfrm>
            <a:off x="838036" y="183275"/>
            <a:ext cx="4895194" cy="269497"/>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200"/>
              <a:buFont typeface="Arial"/>
              <a:buNone/>
            </a:pPr>
            <a:r>
              <a:rPr b="1" lang="en" sz="1200">
                <a:solidFill>
                  <a:srgbClr val="0070C0"/>
                </a:solidFill>
                <a:latin typeface="Arial"/>
                <a:ea typeface="Arial"/>
                <a:cs typeface="Arial"/>
                <a:sym typeface="Arial"/>
              </a:rPr>
              <a:t>The main conclusions of the book</a:t>
            </a:r>
            <a:r>
              <a:rPr b="1" lang="en" sz="1200">
                <a:solidFill>
                  <a:srgbClr val="00B0F0"/>
                </a:solidFill>
                <a:latin typeface="Arial"/>
                <a:ea typeface="Arial"/>
                <a:cs typeface="Arial"/>
                <a:sym typeface="Arial"/>
              </a:rPr>
              <a:t>. </a:t>
            </a:r>
            <a:endParaRPr sz="1800">
              <a:solidFill>
                <a:srgbClr val="00B0F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nvSpPr>
        <p:spPr>
          <a:xfrm>
            <a:off x="608901" y="224325"/>
            <a:ext cx="740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Some books on philosophy, psychology, and neurobiology of consciousness</a:t>
            </a:r>
            <a:r>
              <a:rPr b="1" lang="en" sz="1400">
                <a:solidFill>
                  <a:srgbClr val="00B0F0"/>
                </a:solidFill>
                <a:latin typeface="Arial"/>
                <a:ea typeface="Arial"/>
                <a:cs typeface="Arial"/>
                <a:sym typeface="Arial"/>
              </a:rPr>
              <a:t>.   </a:t>
            </a:r>
            <a:endParaRPr sz="1100"/>
          </a:p>
        </p:txBody>
      </p:sp>
      <p:pic>
        <p:nvPicPr>
          <p:cNvPr id="221" name="Google Shape;221;p39"/>
          <p:cNvPicPr preferRelativeResize="0"/>
          <p:nvPr/>
        </p:nvPicPr>
        <p:blipFill rotWithShape="1">
          <a:blip r:embed="rId3">
            <a:alphaModFix/>
          </a:blip>
          <a:srcRect b="0" l="0" r="0" t="0"/>
          <a:stretch/>
        </p:blipFill>
        <p:spPr>
          <a:xfrm>
            <a:off x="557816" y="2520923"/>
            <a:ext cx="1562496" cy="2398250"/>
          </a:xfrm>
          <a:prstGeom prst="rect">
            <a:avLst/>
          </a:prstGeom>
          <a:noFill/>
          <a:ln>
            <a:noFill/>
          </a:ln>
        </p:spPr>
      </p:pic>
      <p:sp>
        <p:nvSpPr>
          <p:cNvPr id="222" name="Google Shape;222;p39"/>
          <p:cNvSpPr txBox="1"/>
          <p:nvPr/>
        </p:nvSpPr>
        <p:spPr>
          <a:xfrm>
            <a:off x="455678" y="1954105"/>
            <a:ext cx="1846563" cy="4154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    </a:t>
            </a:r>
            <a:r>
              <a:rPr lang="en" sz="1200">
                <a:solidFill>
                  <a:schemeClr val="dk1"/>
                </a:solidFill>
                <a:latin typeface="Arial"/>
                <a:ea typeface="Arial"/>
                <a:cs typeface="Arial"/>
                <a:sym typeface="Arial"/>
              </a:rPr>
              <a:t>Daniel C. Dennett</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 sz="900">
                <a:solidFill>
                  <a:schemeClr val="dk1"/>
                </a:solidFill>
                <a:latin typeface="Arial"/>
                <a:ea typeface="Arial"/>
                <a:cs typeface="Arial"/>
                <a:sym typeface="Arial"/>
              </a:rPr>
              <a:t>(March 28, 1942 – April 19, 2024)</a:t>
            </a:r>
            <a:endParaRPr sz="900">
              <a:solidFill>
                <a:schemeClr val="dk1"/>
              </a:solidFill>
              <a:latin typeface="Arial"/>
              <a:ea typeface="Arial"/>
              <a:cs typeface="Arial"/>
              <a:sym typeface="Arial"/>
            </a:endParaRPr>
          </a:p>
        </p:txBody>
      </p:sp>
      <p:pic>
        <p:nvPicPr>
          <p:cNvPr id="223" name="Google Shape;223;p39"/>
          <p:cNvPicPr preferRelativeResize="0"/>
          <p:nvPr/>
        </p:nvPicPr>
        <p:blipFill rotWithShape="1">
          <a:blip r:embed="rId4">
            <a:alphaModFix/>
          </a:blip>
          <a:srcRect b="0" l="0" r="0" t="0"/>
          <a:stretch/>
        </p:blipFill>
        <p:spPr>
          <a:xfrm>
            <a:off x="3074739" y="617682"/>
            <a:ext cx="1041602" cy="1336424"/>
          </a:xfrm>
          <a:prstGeom prst="rect">
            <a:avLst/>
          </a:prstGeom>
          <a:noFill/>
          <a:ln>
            <a:noFill/>
          </a:ln>
        </p:spPr>
      </p:pic>
      <p:sp>
        <p:nvSpPr>
          <p:cNvPr id="224" name="Google Shape;224;p39"/>
          <p:cNvSpPr txBox="1"/>
          <p:nvPr/>
        </p:nvSpPr>
        <p:spPr>
          <a:xfrm>
            <a:off x="2903698" y="1954100"/>
            <a:ext cx="1789800" cy="45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 Stanislas</a:t>
            </a:r>
            <a:r>
              <a:rPr lang="en" sz="1400">
                <a:solidFill>
                  <a:schemeClr val="dk1"/>
                </a:solidFill>
                <a:latin typeface="Arial"/>
                <a:ea typeface="Arial"/>
                <a:cs typeface="Arial"/>
                <a:sym typeface="Arial"/>
              </a:rPr>
              <a:t> Dehene</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100">
                <a:solidFill>
                  <a:schemeClr val="dk1"/>
                </a:solidFill>
                <a:latin typeface="Arial"/>
                <a:ea typeface="Arial"/>
                <a:cs typeface="Arial"/>
                <a:sym typeface="Arial"/>
              </a:rPr>
              <a:t>  (born May 12, 1965)</a:t>
            </a:r>
            <a:endParaRPr sz="1100">
              <a:solidFill>
                <a:schemeClr val="dk1"/>
              </a:solidFill>
              <a:latin typeface="Arial"/>
              <a:ea typeface="Arial"/>
              <a:cs typeface="Arial"/>
              <a:sym typeface="Arial"/>
            </a:endParaRPr>
          </a:p>
        </p:txBody>
      </p:sp>
      <p:pic>
        <p:nvPicPr>
          <p:cNvPr id="225" name="Google Shape;225;p39"/>
          <p:cNvPicPr preferRelativeResize="0"/>
          <p:nvPr/>
        </p:nvPicPr>
        <p:blipFill rotWithShape="1">
          <a:blip r:embed="rId5">
            <a:alphaModFix/>
          </a:blip>
          <a:srcRect b="0" l="0" r="0" t="0"/>
          <a:stretch/>
        </p:blipFill>
        <p:spPr>
          <a:xfrm>
            <a:off x="2843325" y="2571750"/>
            <a:ext cx="1543265" cy="2222441"/>
          </a:xfrm>
          <a:prstGeom prst="rect">
            <a:avLst/>
          </a:prstGeom>
          <a:noFill/>
          <a:ln>
            <a:noFill/>
          </a:ln>
        </p:spPr>
      </p:pic>
      <p:pic>
        <p:nvPicPr>
          <p:cNvPr id="226" name="Google Shape;226;p39"/>
          <p:cNvPicPr preferRelativeResize="0"/>
          <p:nvPr/>
        </p:nvPicPr>
        <p:blipFill rotWithShape="1">
          <a:blip r:embed="rId6">
            <a:alphaModFix/>
          </a:blip>
          <a:srcRect b="0" l="0" r="0" t="0"/>
          <a:stretch/>
        </p:blipFill>
        <p:spPr>
          <a:xfrm>
            <a:off x="4757411" y="2571750"/>
            <a:ext cx="1658344" cy="2208772"/>
          </a:xfrm>
          <a:prstGeom prst="rect">
            <a:avLst/>
          </a:prstGeom>
          <a:noFill/>
          <a:ln>
            <a:noFill/>
          </a:ln>
        </p:spPr>
      </p:pic>
      <p:pic>
        <p:nvPicPr>
          <p:cNvPr id="227" name="Google Shape;227;p39"/>
          <p:cNvPicPr preferRelativeResize="0"/>
          <p:nvPr/>
        </p:nvPicPr>
        <p:blipFill rotWithShape="1">
          <a:blip r:embed="rId7">
            <a:alphaModFix/>
          </a:blip>
          <a:srcRect b="0" l="0" r="0" t="0"/>
          <a:stretch/>
        </p:blipFill>
        <p:spPr>
          <a:xfrm>
            <a:off x="5268139" y="1883982"/>
            <a:ext cx="13500" cy="13500"/>
          </a:xfrm>
          <a:prstGeom prst="rect">
            <a:avLst/>
          </a:prstGeom>
          <a:noFill/>
          <a:ln>
            <a:noFill/>
          </a:ln>
        </p:spPr>
      </p:pic>
      <p:pic>
        <p:nvPicPr>
          <p:cNvPr id="228" name="Google Shape;228;p39"/>
          <p:cNvPicPr preferRelativeResize="0"/>
          <p:nvPr/>
        </p:nvPicPr>
        <p:blipFill rotWithShape="1">
          <a:blip r:embed="rId8">
            <a:alphaModFix/>
          </a:blip>
          <a:srcRect b="0" l="0" r="0" t="0"/>
          <a:stretch/>
        </p:blipFill>
        <p:spPr>
          <a:xfrm>
            <a:off x="1515618" y="-136458"/>
            <a:ext cx="13500" cy="81000"/>
          </a:xfrm>
          <a:prstGeom prst="rect">
            <a:avLst/>
          </a:prstGeom>
          <a:noFill/>
          <a:ln>
            <a:noFill/>
          </a:ln>
        </p:spPr>
      </p:pic>
      <p:pic>
        <p:nvPicPr>
          <p:cNvPr id="229" name="Google Shape;229;p39"/>
          <p:cNvPicPr preferRelativeResize="0"/>
          <p:nvPr/>
        </p:nvPicPr>
        <p:blipFill rotWithShape="1">
          <a:blip r:embed="rId9">
            <a:alphaModFix/>
          </a:blip>
          <a:srcRect b="0" l="0" r="0" t="0"/>
          <a:stretch/>
        </p:blipFill>
        <p:spPr>
          <a:xfrm>
            <a:off x="7194258" y="1955178"/>
            <a:ext cx="13500" cy="81000"/>
          </a:xfrm>
          <a:prstGeom prst="rect">
            <a:avLst/>
          </a:prstGeom>
          <a:noFill/>
          <a:ln>
            <a:noFill/>
          </a:ln>
        </p:spPr>
      </p:pic>
      <p:pic>
        <p:nvPicPr>
          <p:cNvPr id="230" name="Google Shape;230;p39"/>
          <p:cNvPicPr preferRelativeResize="0"/>
          <p:nvPr/>
        </p:nvPicPr>
        <p:blipFill rotWithShape="1">
          <a:blip r:embed="rId10">
            <a:alphaModFix/>
          </a:blip>
          <a:srcRect b="0" l="0" r="0" t="0"/>
          <a:stretch/>
        </p:blipFill>
        <p:spPr>
          <a:xfrm>
            <a:off x="6474168" y="1763208"/>
            <a:ext cx="13500" cy="81000"/>
          </a:xfrm>
          <a:prstGeom prst="rect">
            <a:avLst/>
          </a:prstGeom>
          <a:noFill/>
          <a:ln>
            <a:noFill/>
          </a:ln>
        </p:spPr>
      </p:pic>
      <p:pic>
        <p:nvPicPr>
          <p:cNvPr id="231" name="Google Shape;231;p39"/>
          <p:cNvPicPr preferRelativeResize="0"/>
          <p:nvPr/>
        </p:nvPicPr>
        <p:blipFill rotWithShape="1">
          <a:blip r:embed="rId11">
            <a:alphaModFix/>
          </a:blip>
          <a:srcRect b="0" l="0" r="0" t="0"/>
          <a:stretch/>
        </p:blipFill>
        <p:spPr>
          <a:xfrm>
            <a:off x="9217368" y="2682018"/>
            <a:ext cx="13500" cy="81000"/>
          </a:xfrm>
          <a:prstGeom prst="rect">
            <a:avLst/>
          </a:prstGeom>
          <a:noFill/>
          <a:ln>
            <a:noFill/>
          </a:ln>
        </p:spPr>
      </p:pic>
      <p:pic>
        <p:nvPicPr>
          <p:cNvPr id="232" name="Google Shape;232;p39"/>
          <p:cNvPicPr preferRelativeResize="0"/>
          <p:nvPr/>
        </p:nvPicPr>
        <p:blipFill rotWithShape="1">
          <a:blip r:embed="rId12">
            <a:alphaModFix/>
          </a:blip>
          <a:srcRect b="0" l="0" r="0" t="0"/>
          <a:stretch/>
        </p:blipFill>
        <p:spPr>
          <a:xfrm>
            <a:off x="5328828" y="720738"/>
            <a:ext cx="13500" cy="81000"/>
          </a:xfrm>
          <a:prstGeom prst="rect">
            <a:avLst/>
          </a:prstGeom>
          <a:noFill/>
          <a:ln>
            <a:noFill/>
          </a:ln>
        </p:spPr>
      </p:pic>
      <p:pic>
        <p:nvPicPr>
          <p:cNvPr id="233" name="Google Shape;233;p39"/>
          <p:cNvPicPr preferRelativeResize="0"/>
          <p:nvPr/>
        </p:nvPicPr>
        <p:blipFill rotWithShape="1">
          <a:blip r:embed="rId13">
            <a:alphaModFix/>
          </a:blip>
          <a:srcRect b="0" l="0" r="0" t="0"/>
          <a:stretch/>
        </p:blipFill>
        <p:spPr>
          <a:xfrm>
            <a:off x="7002018" y="1735668"/>
            <a:ext cx="13500" cy="81000"/>
          </a:xfrm>
          <a:prstGeom prst="rect">
            <a:avLst/>
          </a:prstGeom>
          <a:noFill/>
          <a:ln>
            <a:noFill/>
          </a:ln>
        </p:spPr>
      </p:pic>
      <p:pic>
        <p:nvPicPr>
          <p:cNvPr id="234" name="Google Shape;234;p39"/>
          <p:cNvPicPr preferRelativeResize="0"/>
          <p:nvPr/>
        </p:nvPicPr>
        <p:blipFill rotWithShape="1">
          <a:blip r:embed="rId14">
            <a:alphaModFix/>
          </a:blip>
          <a:srcRect b="0" l="0" r="0" t="0"/>
          <a:stretch/>
        </p:blipFill>
        <p:spPr>
          <a:xfrm>
            <a:off x="137268" y="1159758"/>
            <a:ext cx="13500" cy="81000"/>
          </a:xfrm>
          <a:prstGeom prst="rect">
            <a:avLst/>
          </a:prstGeom>
          <a:noFill/>
          <a:ln>
            <a:noFill/>
          </a:ln>
        </p:spPr>
      </p:pic>
      <p:pic>
        <p:nvPicPr>
          <p:cNvPr id="235" name="Google Shape;235;p39"/>
          <p:cNvPicPr preferRelativeResize="0"/>
          <p:nvPr/>
        </p:nvPicPr>
        <p:blipFill rotWithShape="1">
          <a:blip r:embed="rId15">
            <a:alphaModFix/>
          </a:blip>
          <a:srcRect b="0" l="0" r="0" t="0"/>
          <a:stretch/>
        </p:blipFill>
        <p:spPr>
          <a:xfrm>
            <a:off x="6631848" y="1986768"/>
            <a:ext cx="13500" cy="83700"/>
          </a:xfrm>
          <a:prstGeom prst="rect">
            <a:avLst/>
          </a:prstGeom>
          <a:noFill/>
          <a:ln>
            <a:noFill/>
          </a:ln>
        </p:spPr>
      </p:pic>
      <p:pic>
        <p:nvPicPr>
          <p:cNvPr id="236" name="Google Shape;236;p39"/>
          <p:cNvPicPr preferRelativeResize="0"/>
          <p:nvPr/>
        </p:nvPicPr>
        <p:blipFill rotWithShape="1">
          <a:blip r:embed="rId16">
            <a:alphaModFix/>
          </a:blip>
          <a:srcRect b="0" l="0" r="0" t="0"/>
          <a:stretch/>
        </p:blipFill>
        <p:spPr>
          <a:xfrm>
            <a:off x="6007878" y="1715148"/>
            <a:ext cx="13500" cy="81000"/>
          </a:xfrm>
          <a:prstGeom prst="rect">
            <a:avLst/>
          </a:prstGeom>
          <a:noFill/>
          <a:ln>
            <a:noFill/>
          </a:ln>
        </p:spPr>
      </p:pic>
      <p:pic>
        <p:nvPicPr>
          <p:cNvPr id="237" name="Google Shape;237;p39"/>
          <p:cNvPicPr preferRelativeResize="0"/>
          <p:nvPr/>
        </p:nvPicPr>
        <p:blipFill rotWithShape="1">
          <a:blip r:embed="rId17">
            <a:alphaModFix/>
          </a:blip>
          <a:srcRect b="0" l="0" r="0" t="0"/>
          <a:stretch/>
        </p:blipFill>
        <p:spPr>
          <a:xfrm>
            <a:off x="7008768" y="2085588"/>
            <a:ext cx="13500" cy="81000"/>
          </a:xfrm>
          <a:prstGeom prst="rect">
            <a:avLst/>
          </a:prstGeom>
          <a:noFill/>
          <a:ln>
            <a:noFill/>
          </a:ln>
        </p:spPr>
      </p:pic>
      <p:pic>
        <p:nvPicPr>
          <p:cNvPr id="238" name="Google Shape;238;p39"/>
          <p:cNvPicPr preferRelativeResize="0"/>
          <p:nvPr/>
        </p:nvPicPr>
        <p:blipFill rotWithShape="1">
          <a:blip r:embed="rId18">
            <a:alphaModFix/>
          </a:blip>
          <a:srcRect b="0" l="0" r="0" t="0"/>
          <a:stretch/>
        </p:blipFill>
        <p:spPr>
          <a:xfrm>
            <a:off x="5507028" y="1536678"/>
            <a:ext cx="13500" cy="81000"/>
          </a:xfrm>
          <a:prstGeom prst="rect">
            <a:avLst/>
          </a:prstGeom>
          <a:noFill/>
          <a:ln>
            <a:noFill/>
          </a:ln>
        </p:spPr>
      </p:pic>
      <p:pic>
        <p:nvPicPr>
          <p:cNvPr id="239" name="Google Shape;239;p39"/>
          <p:cNvPicPr preferRelativeResize="0"/>
          <p:nvPr/>
        </p:nvPicPr>
        <p:blipFill rotWithShape="1">
          <a:blip r:embed="rId19">
            <a:alphaModFix/>
          </a:blip>
          <a:srcRect b="0" l="0" r="0" t="0"/>
          <a:stretch/>
        </p:blipFill>
        <p:spPr>
          <a:xfrm>
            <a:off x="7550928" y="1475118"/>
            <a:ext cx="13500" cy="81000"/>
          </a:xfrm>
          <a:prstGeom prst="rect">
            <a:avLst/>
          </a:prstGeom>
          <a:noFill/>
          <a:ln>
            <a:noFill/>
          </a:ln>
        </p:spPr>
      </p:pic>
      <p:pic>
        <p:nvPicPr>
          <p:cNvPr id="240" name="Google Shape;240;p39"/>
          <p:cNvPicPr preferRelativeResize="0"/>
          <p:nvPr/>
        </p:nvPicPr>
        <p:blipFill rotWithShape="1">
          <a:blip r:embed="rId20">
            <a:alphaModFix/>
          </a:blip>
          <a:srcRect b="0" l="0" r="0" t="0"/>
          <a:stretch/>
        </p:blipFill>
        <p:spPr>
          <a:xfrm>
            <a:off x="7132428" y="1564218"/>
            <a:ext cx="13500" cy="81000"/>
          </a:xfrm>
          <a:prstGeom prst="rect">
            <a:avLst/>
          </a:prstGeom>
          <a:noFill/>
          <a:ln>
            <a:noFill/>
          </a:ln>
        </p:spPr>
      </p:pic>
      <p:pic>
        <p:nvPicPr>
          <p:cNvPr id="241" name="Google Shape;241;p39"/>
          <p:cNvPicPr preferRelativeResize="0"/>
          <p:nvPr/>
        </p:nvPicPr>
        <p:blipFill rotWithShape="1">
          <a:blip r:embed="rId21">
            <a:alphaModFix/>
          </a:blip>
          <a:srcRect b="0" l="0" r="0" t="0"/>
          <a:stretch/>
        </p:blipFill>
        <p:spPr>
          <a:xfrm>
            <a:off x="7173468" y="1413288"/>
            <a:ext cx="13500" cy="81000"/>
          </a:xfrm>
          <a:prstGeom prst="rect">
            <a:avLst/>
          </a:prstGeom>
          <a:noFill/>
          <a:ln>
            <a:noFill/>
          </a:ln>
        </p:spPr>
      </p:pic>
      <p:pic>
        <p:nvPicPr>
          <p:cNvPr id="242" name="Google Shape;242;p39"/>
          <p:cNvPicPr preferRelativeResize="0"/>
          <p:nvPr/>
        </p:nvPicPr>
        <p:blipFill rotWithShape="1">
          <a:blip r:embed="rId22">
            <a:alphaModFix/>
          </a:blip>
          <a:srcRect b="0" l="0" r="0" t="0"/>
          <a:stretch/>
        </p:blipFill>
        <p:spPr>
          <a:xfrm>
            <a:off x="6967998" y="1550448"/>
            <a:ext cx="13500" cy="81000"/>
          </a:xfrm>
          <a:prstGeom prst="rect">
            <a:avLst/>
          </a:prstGeom>
          <a:noFill/>
          <a:ln>
            <a:noFill/>
          </a:ln>
        </p:spPr>
      </p:pic>
      <p:pic>
        <p:nvPicPr>
          <p:cNvPr id="243" name="Google Shape;243;p39"/>
          <p:cNvPicPr preferRelativeResize="0"/>
          <p:nvPr/>
        </p:nvPicPr>
        <p:blipFill rotWithShape="1">
          <a:blip r:embed="rId23">
            <a:alphaModFix/>
          </a:blip>
          <a:srcRect b="0" l="0" r="0" t="0"/>
          <a:stretch/>
        </p:blipFill>
        <p:spPr>
          <a:xfrm>
            <a:off x="5098709" y="585915"/>
            <a:ext cx="1016560" cy="1409755"/>
          </a:xfrm>
          <a:prstGeom prst="rect">
            <a:avLst/>
          </a:prstGeom>
          <a:noFill/>
          <a:ln>
            <a:noFill/>
          </a:ln>
        </p:spPr>
      </p:pic>
      <p:sp>
        <p:nvSpPr>
          <p:cNvPr id="244" name="Google Shape;244;p39"/>
          <p:cNvSpPr txBox="1"/>
          <p:nvPr/>
        </p:nvSpPr>
        <p:spPr>
          <a:xfrm>
            <a:off x="4896024" y="1954100"/>
            <a:ext cx="17898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200">
                <a:solidFill>
                  <a:srgbClr val="202122"/>
                </a:solidFill>
                <a:latin typeface="Arial"/>
                <a:ea typeface="Arial"/>
                <a:cs typeface="Arial"/>
                <a:sym typeface="Arial"/>
              </a:rPr>
              <a:t>   Bernard Baars</a:t>
            </a:r>
            <a:endParaRPr b="0" i="0" sz="1200">
              <a:solidFill>
                <a:srgbClr val="202122"/>
              </a:solidFill>
              <a:latin typeface="Arial"/>
              <a:ea typeface="Arial"/>
              <a:cs typeface="Arial"/>
              <a:sym typeface="Arial"/>
            </a:endParaRPr>
          </a:p>
          <a:p>
            <a:pPr indent="0" lvl="0" marL="0" marR="0" rtl="0" algn="l">
              <a:spcBef>
                <a:spcPts val="0"/>
              </a:spcBef>
              <a:spcAft>
                <a:spcPts val="0"/>
              </a:spcAft>
              <a:buNone/>
            </a:pPr>
            <a:r>
              <a:rPr b="0" i="0" lang="en" sz="1100">
                <a:solidFill>
                  <a:srgbClr val="202122"/>
                </a:solidFill>
                <a:latin typeface="Arial"/>
                <a:ea typeface="Arial"/>
                <a:cs typeface="Arial"/>
                <a:sym typeface="Arial"/>
              </a:rPr>
              <a:t>(born 1946, </a:t>
            </a:r>
            <a:r>
              <a:rPr b="0" i="0" lang="en" sz="1100" u="sng">
                <a:solidFill>
                  <a:schemeClr val="hlink"/>
                </a:solidFill>
                <a:latin typeface="Arial"/>
                <a:ea typeface="Arial"/>
                <a:cs typeface="Arial"/>
                <a:sym typeface="Arial"/>
                <a:hlinkClick r:id="rId24"/>
              </a:rPr>
              <a:t>Amsterdam</a:t>
            </a:r>
            <a:r>
              <a:rPr lang="en" sz="1100" u="sng">
                <a:solidFill>
                  <a:srgbClr val="202122"/>
                </a:solidFill>
                <a:latin typeface="Arial"/>
                <a:ea typeface="Arial"/>
                <a:cs typeface="Arial"/>
                <a:sym typeface="Arial"/>
              </a:rPr>
              <a:t>)</a:t>
            </a:r>
            <a:endParaRPr sz="1400">
              <a:solidFill>
                <a:schemeClr val="dk1"/>
              </a:solidFill>
              <a:latin typeface="Arial"/>
              <a:ea typeface="Arial"/>
              <a:cs typeface="Arial"/>
              <a:sym typeface="Arial"/>
            </a:endParaRPr>
          </a:p>
        </p:txBody>
      </p:sp>
      <p:pic>
        <p:nvPicPr>
          <p:cNvPr id="245" name="Google Shape;245;p39"/>
          <p:cNvPicPr preferRelativeResize="0"/>
          <p:nvPr/>
        </p:nvPicPr>
        <p:blipFill rotWithShape="1">
          <a:blip r:embed="rId25">
            <a:alphaModFix/>
          </a:blip>
          <a:srcRect b="0" l="0" r="0" t="0"/>
          <a:stretch/>
        </p:blipFill>
        <p:spPr>
          <a:xfrm>
            <a:off x="6903599" y="585915"/>
            <a:ext cx="1531753" cy="4194026"/>
          </a:xfrm>
          <a:prstGeom prst="rect">
            <a:avLst/>
          </a:prstGeom>
          <a:noFill/>
          <a:ln>
            <a:noFill/>
          </a:ln>
        </p:spPr>
      </p:pic>
      <p:pic>
        <p:nvPicPr>
          <p:cNvPr id="246" name="Google Shape;246;p39"/>
          <p:cNvPicPr preferRelativeResize="0"/>
          <p:nvPr/>
        </p:nvPicPr>
        <p:blipFill rotWithShape="1">
          <a:blip r:embed="rId26">
            <a:alphaModFix/>
          </a:blip>
          <a:srcRect b="0" l="0" r="0" t="0"/>
          <a:stretch/>
        </p:blipFill>
        <p:spPr>
          <a:xfrm>
            <a:off x="631863" y="617682"/>
            <a:ext cx="1351825" cy="1377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rotWithShape="1">
          <a:blip r:embed="rId3">
            <a:alphaModFix/>
          </a:blip>
          <a:srcRect b="0" l="0" r="0" t="0"/>
          <a:stretch/>
        </p:blipFill>
        <p:spPr>
          <a:xfrm>
            <a:off x="397928" y="645508"/>
            <a:ext cx="1582732" cy="2042828"/>
          </a:xfrm>
          <a:prstGeom prst="rect">
            <a:avLst/>
          </a:prstGeom>
          <a:noFill/>
          <a:ln>
            <a:noFill/>
          </a:ln>
        </p:spPr>
      </p:pic>
      <p:sp>
        <p:nvSpPr>
          <p:cNvPr id="252" name="Google Shape;252;p40"/>
          <p:cNvSpPr txBox="1"/>
          <p:nvPr/>
        </p:nvSpPr>
        <p:spPr>
          <a:xfrm>
            <a:off x="2095000" y="154075"/>
            <a:ext cx="5699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Recent publications on the neurobiology of consciousness</a:t>
            </a:r>
            <a:r>
              <a:rPr b="1" lang="en" sz="1400">
                <a:solidFill>
                  <a:srgbClr val="00B0F0"/>
                </a:solidFill>
                <a:latin typeface="Arial"/>
                <a:ea typeface="Arial"/>
                <a:cs typeface="Arial"/>
                <a:sym typeface="Arial"/>
              </a:rPr>
              <a:t>. </a:t>
            </a:r>
            <a:endParaRPr sz="1100"/>
          </a:p>
        </p:txBody>
      </p:sp>
      <p:sp>
        <p:nvSpPr>
          <p:cNvPr id="253" name="Google Shape;253;p40"/>
          <p:cNvSpPr txBox="1"/>
          <p:nvPr/>
        </p:nvSpPr>
        <p:spPr>
          <a:xfrm>
            <a:off x="226251" y="2731475"/>
            <a:ext cx="21396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Neuron Special Issue,  </a:t>
            </a:r>
            <a:r>
              <a:rPr b="1" lang="en" sz="1100">
                <a:solidFill>
                  <a:srgbClr val="505050"/>
                </a:solidFill>
                <a:latin typeface="Helvetica Neue"/>
                <a:ea typeface="Helvetica Neue"/>
                <a:cs typeface="Helvetica Neue"/>
                <a:sym typeface="Helvetica Neue"/>
              </a:rPr>
              <a:t>May 15, 2024 Volume 112, Issue 10</a:t>
            </a:r>
            <a:endParaRPr b="1" sz="1100">
              <a:solidFill>
                <a:schemeClr val="dk1"/>
              </a:solidFill>
              <a:latin typeface="Arial"/>
              <a:ea typeface="Arial"/>
              <a:cs typeface="Arial"/>
              <a:sym typeface="Arial"/>
            </a:endParaRPr>
          </a:p>
        </p:txBody>
      </p:sp>
      <p:sp>
        <p:nvSpPr>
          <p:cNvPr id="254" name="Google Shape;254;p40"/>
          <p:cNvSpPr txBox="1"/>
          <p:nvPr/>
        </p:nvSpPr>
        <p:spPr>
          <a:xfrm>
            <a:off x="2512024" y="644075"/>
            <a:ext cx="5699400" cy="195480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i="1" lang="en" sz="1100">
                <a:solidFill>
                  <a:srgbClr val="0070C0"/>
                </a:solidFill>
                <a:latin typeface="Arial"/>
                <a:ea typeface="Arial"/>
                <a:cs typeface="Arial"/>
                <a:sym typeface="Arial"/>
              </a:rPr>
              <a:t>Articles in the Special Neuron issue</a:t>
            </a:r>
            <a:r>
              <a:rPr b="1" i="1" lang="en" sz="1200">
                <a:solidFill>
                  <a:srgbClr val="0070C0"/>
                </a:solidFill>
                <a:latin typeface="Arial"/>
                <a:ea typeface="Arial"/>
                <a:cs typeface="Arial"/>
                <a:sym typeface="Arial"/>
              </a:rPr>
              <a:t>:</a:t>
            </a:r>
            <a:endParaRPr sz="1100"/>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 </a:t>
            </a:r>
            <a:r>
              <a:rPr b="1" lang="en" sz="1100">
                <a:solidFill>
                  <a:schemeClr val="dk1"/>
                </a:solidFill>
                <a:latin typeface="Arial"/>
                <a:ea typeface="Arial"/>
                <a:cs typeface="Arial"/>
                <a:sym typeface="Arial"/>
              </a:rPr>
              <a:t>1.  An integrative, multiscale view on neural theories of consciousness. </a:t>
            </a:r>
            <a:endParaRPr sz="1100"/>
          </a:p>
          <a:p>
            <a:pPr indent="0" lvl="0" marL="0" marR="0" rtl="0" algn="l">
              <a:spcBef>
                <a:spcPts val="0"/>
              </a:spcBef>
              <a:spcAft>
                <a:spcPts val="0"/>
              </a:spcAft>
              <a:buClr>
                <a:srgbClr val="2E2E2E"/>
              </a:buClr>
              <a:buSzPts val="1100"/>
              <a:buFont typeface="Arial"/>
              <a:buNone/>
            </a:pPr>
            <a:r>
              <a:rPr b="1" i="0" lang="en" sz="1100">
                <a:solidFill>
                  <a:srgbClr val="2E2E2E"/>
                </a:solidFill>
                <a:latin typeface="Arial"/>
                <a:ea typeface="Arial"/>
                <a:cs typeface="Arial"/>
                <a:sym typeface="Arial"/>
              </a:rPr>
              <a:t> 2.  Anesthesia and the neurobiology of consciousness</a:t>
            </a:r>
            <a:endParaRPr sz="1100"/>
          </a:p>
          <a:p>
            <a:pPr indent="0" lvl="0" marL="0" marR="0" rtl="0" algn="l">
              <a:lnSpc>
                <a:spcPct val="150000"/>
              </a:lnSpc>
              <a:spcBef>
                <a:spcPts val="0"/>
              </a:spcBef>
              <a:spcAft>
                <a:spcPts val="0"/>
              </a:spcAft>
              <a:buNone/>
            </a:pPr>
            <a:r>
              <a:rPr b="1" lang="en" sz="1100">
                <a:solidFill>
                  <a:schemeClr val="dk1"/>
                </a:solidFill>
                <a:latin typeface="Arial"/>
                <a:ea typeface="Arial"/>
                <a:cs typeface="Arial"/>
                <a:sym typeface="Arial"/>
              </a:rPr>
              <a:t> 3.  Consciousness and sleep. </a:t>
            </a:r>
            <a:endParaRPr sz="1100"/>
          </a:p>
          <a:p>
            <a:pPr indent="0" lvl="0" marL="0" marR="0" rtl="0" algn="l">
              <a:lnSpc>
                <a:spcPct val="150000"/>
              </a:lnSpc>
              <a:spcBef>
                <a:spcPts val="0"/>
              </a:spcBef>
              <a:spcAft>
                <a:spcPts val="0"/>
              </a:spcAft>
              <a:buNone/>
            </a:pPr>
            <a:r>
              <a:rPr b="1" lang="en" sz="1100">
                <a:solidFill>
                  <a:srgbClr val="2E2E2E"/>
                </a:solidFill>
                <a:latin typeface="Arial"/>
                <a:ea typeface="Arial"/>
                <a:cs typeface="Arial"/>
                <a:sym typeface="Arial"/>
              </a:rPr>
              <a:t> 4. Thalamic contributions to the state and contents of consciousness.</a:t>
            </a:r>
            <a:endParaRPr sz="1100"/>
          </a:p>
          <a:p>
            <a:pPr indent="0" lvl="0" marL="0" marR="0" rtl="0" algn="l">
              <a:lnSpc>
                <a:spcPct val="150000"/>
              </a:lnSpc>
              <a:spcBef>
                <a:spcPts val="0"/>
              </a:spcBef>
              <a:spcAft>
                <a:spcPts val="0"/>
              </a:spcAft>
              <a:buNone/>
            </a:pPr>
            <a:r>
              <a:rPr b="1" lang="en" sz="1100">
                <a:solidFill>
                  <a:srgbClr val="2E2E2E"/>
                </a:solidFill>
                <a:latin typeface="Arial"/>
                <a:ea typeface="Arial"/>
                <a:cs typeface="Arial"/>
                <a:sym typeface="Arial"/>
              </a:rPr>
              <a:t> 5. An integrative view of the role of the prefrontal cortex in consciousness.</a:t>
            </a:r>
            <a:endParaRPr sz="1100"/>
          </a:p>
          <a:p>
            <a:pPr indent="0" lvl="0" marL="0" marR="0" rtl="0" algn="l">
              <a:lnSpc>
                <a:spcPct val="150000"/>
              </a:lnSpc>
              <a:spcBef>
                <a:spcPts val="0"/>
              </a:spcBef>
              <a:spcAft>
                <a:spcPts val="0"/>
              </a:spcAft>
              <a:buNone/>
            </a:pPr>
            <a:r>
              <a:rPr b="1" lang="en" sz="1100">
                <a:solidFill>
                  <a:srgbClr val="2E2E2E"/>
                </a:solidFill>
                <a:latin typeface="Arial"/>
                <a:ea typeface="Arial"/>
                <a:cs typeface="Arial"/>
                <a:sym typeface="Arial"/>
              </a:rPr>
              <a:t> 6. Taking consciousness for real: Increasing the ecological validity of the study of conscious vs. unconscious processes.</a:t>
            </a:r>
            <a:r>
              <a:rPr b="1" i="0" lang="en" sz="1100">
                <a:solidFill>
                  <a:srgbClr val="2E2E2E"/>
                </a:solidFill>
                <a:latin typeface="Arial"/>
                <a:ea typeface="Arial"/>
                <a:cs typeface="Arial"/>
                <a:sym typeface="Arial"/>
              </a:rPr>
              <a:t>.</a:t>
            </a:r>
            <a:endParaRPr b="1" sz="1100">
              <a:solidFill>
                <a:schemeClr val="dk1"/>
              </a:solidFill>
              <a:latin typeface="Arial"/>
              <a:ea typeface="Arial"/>
              <a:cs typeface="Arial"/>
              <a:sym typeface="Arial"/>
            </a:endParaRPr>
          </a:p>
        </p:txBody>
      </p:sp>
      <p:sp>
        <p:nvSpPr>
          <p:cNvPr id="255" name="Google Shape;255;p40"/>
          <p:cNvSpPr txBox="1"/>
          <p:nvPr/>
        </p:nvSpPr>
        <p:spPr>
          <a:xfrm>
            <a:off x="3058243" y="2927687"/>
            <a:ext cx="3915284" cy="1931828"/>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Recent reviews:</a:t>
            </a:r>
            <a:endParaRPr sz="1100"/>
          </a:p>
          <a:p>
            <a:pPr indent="0" lvl="0" marL="0" marR="0" rtl="0" algn="l">
              <a:spcBef>
                <a:spcPts val="0"/>
              </a:spcBef>
              <a:spcAft>
                <a:spcPts val="0"/>
              </a:spcAft>
              <a:buNone/>
            </a:pPr>
            <a:r>
              <a:rPr b="1" lang="en" sz="1100">
                <a:solidFill>
                  <a:schemeClr val="dk1"/>
                </a:solidFill>
                <a:latin typeface="Arial"/>
                <a:ea typeface="Arial"/>
                <a:cs typeface="Arial"/>
                <a:sym typeface="Arial"/>
              </a:rPr>
              <a:t>Anil K. Seth and Tim Bayne, </a:t>
            </a:r>
            <a:r>
              <a:rPr lang="en" sz="1100">
                <a:solidFill>
                  <a:schemeClr val="dk1"/>
                </a:solidFill>
                <a:latin typeface="Arial"/>
                <a:ea typeface="Arial"/>
                <a:cs typeface="Arial"/>
                <a:sym typeface="Arial"/>
              </a:rPr>
              <a:t>Theories of consciousness.  </a:t>
            </a:r>
            <a:endParaRPr sz="1100"/>
          </a:p>
          <a:p>
            <a:pPr indent="0" lvl="0" marL="0" marR="0" rtl="0" algn="l">
              <a:spcBef>
                <a:spcPts val="0"/>
              </a:spcBef>
              <a:spcAft>
                <a:spcPts val="0"/>
              </a:spcAft>
              <a:buNone/>
            </a:pPr>
            <a:r>
              <a:rPr lang="en" sz="1100">
                <a:solidFill>
                  <a:schemeClr val="dk1"/>
                </a:solidFill>
                <a:latin typeface="Arial"/>
                <a:ea typeface="Arial"/>
                <a:cs typeface="Arial"/>
                <a:sym typeface="Arial"/>
              </a:rPr>
              <a:t>Nature Reviews of Neuroscience</a:t>
            </a:r>
            <a:r>
              <a:rPr b="1" lang="en" sz="1100">
                <a:solidFill>
                  <a:schemeClr val="dk1"/>
                </a:solidFill>
                <a:latin typeface="Arial"/>
                <a:ea typeface="Arial"/>
                <a:cs typeface="Arial"/>
                <a:sym typeface="Arial"/>
              </a:rPr>
              <a:t>, </a:t>
            </a:r>
            <a:r>
              <a:rPr i="0" lang="en" sz="1100">
                <a:solidFill>
                  <a:srgbClr val="222222"/>
                </a:solidFill>
                <a:latin typeface="Arial"/>
                <a:ea typeface="Arial"/>
                <a:cs typeface="Arial"/>
                <a:sym typeface="Arial"/>
              </a:rPr>
              <a:t>23</a:t>
            </a:r>
            <a:r>
              <a:rPr b="0" i="0" lang="en" sz="1100">
                <a:solidFill>
                  <a:srgbClr val="222222"/>
                </a:solidFill>
                <a:latin typeface="Arial"/>
                <a:ea typeface="Arial"/>
                <a:cs typeface="Arial"/>
                <a:sym typeface="Arial"/>
              </a:rPr>
              <a:t> July</a:t>
            </a:r>
            <a:r>
              <a:rPr lang="en" sz="1100">
                <a:solidFill>
                  <a:srgbClr val="222222"/>
                </a:solidFill>
                <a:latin typeface="Arial"/>
                <a:ea typeface="Arial"/>
                <a:cs typeface="Arial"/>
                <a:sym typeface="Arial"/>
              </a:rPr>
              <a:t>,</a:t>
            </a:r>
            <a:r>
              <a:rPr b="0" i="0" lang="en" sz="1100">
                <a:solidFill>
                  <a:srgbClr val="222222"/>
                </a:solidFill>
                <a:latin typeface="Arial"/>
                <a:ea typeface="Arial"/>
                <a:cs typeface="Arial"/>
                <a:sym typeface="Arial"/>
              </a:rPr>
              <a:t> 439–452, (2022).</a:t>
            </a:r>
            <a:endParaRPr sz="1100"/>
          </a:p>
          <a:p>
            <a:pPr indent="0" lvl="0" marL="0" marR="0" rtl="0" algn="l">
              <a:spcBef>
                <a:spcPts val="0"/>
              </a:spcBef>
              <a:spcAft>
                <a:spcPts val="0"/>
              </a:spcAft>
              <a:buNone/>
            </a:pPr>
            <a:r>
              <a:t/>
            </a:r>
            <a:endParaRPr b="1" i="0" sz="6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en" sz="1100" u="none" cap="none" strike="noStrike">
                <a:solidFill>
                  <a:srgbClr val="000000"/>
                </a:solidFill>
                <a:latin typeface="Arial"/>
                <a:ea typeface="Arial"/>
                <a:cs typeface="Arial"/>
                <a:sym typeface="Arial"/>
              </a:rPr>
              <a:t>Robert Lawrence Kuhn, </a:t>
            </a:r>
            <a:r>
              <a:rPr lang="en" sz="1100">
                <a:solidFill>
                  <a:srgbClr val="000000"/>
                </a:solidFill>
                <a:latin typeface="Arial"/>
                <a:ea typeface="Arial"/>
                <a:cs typeface="Arial"/>
                <a:sym typeface="Arial"/>
              </a:rPr>
              <a:t>A landscape of Consciousness:  Toward a taxonomy of explanations and implications.</a:t>
            </a:r>
            <a:endParaRPr sz="1100"/>
          </a:p>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Arial"/>
                <a:ea typeface="Arial"/>
                <a:cs typeface="Arial"/>
                <a:sym typeface="Arial"/>
              </a:rPr>
              <a:t>Progress in Biophysics and Molecular Biology 190, 28 -169,</a:t>
            </a:r>
            <a:r>
              <a:rPr b="0" i="0" lang="en" sz="1100" u="none" cap="none" strike="noStrike">
                <a:solidFill>
                  <a:srgbClr val="000000"/>
                </a:solidFill>
                <a:latin typeface="Arial"/>
                <a:ea typeface="Arial"/>
                <a:cs typeface="Arial"/>
                <a:sym typeface="Arial"/>
              </a:rPr>
              <a:t> (2024) </a:t>
            </a:r>
            <a:endParaRPr sz="1100"/>
          </a:p>
          <a:p>
            <a:pPr indent="0" lvl="0" marL="0" marR="0" rtl="0" algn="l">
              <a:lnSpc>
                <a:spcPct val="100000"/>
              </a:lnSpc>
              <a:spcBef>
                <a:spcPts val="0"/>
              </a:spcBef>
              <a:spcAft>
                <a:spcPts val="0"/>
              </a:spcAft>
              <a:buClr>
                <a:schemeClr val="dk1"/>
              </a:buClr>
              <a:buSzPts val="600"/>
              <a:buFont typeface="Arial"/>
              <a:buNone/>
            </a:pPr>
            <a:r>
              <a:t/>
            </a:r>
            <a:endParaRPr i="0"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Koch, C., Massimini, M., Boly, M. &amp; Tononi, G. </a:t>
            </a:r>
            <a:r>
              <a:rPr lang="en" sz="1100">
                <a:solidFill>
                  <a:schemeClr val="dk1"/>
                </a:solidFill>
                <a:latin typeface="Arial"/>
                <a:ea typeface="Arial"/>
                <a:cs typeface="Arial"/>
                <a:sym typeface="Arial"/>
              </a:rPr>
              <a:t>Neural correlates of consciousness: progress and problems. Nature Reviews Neuroscience,17, 307–321 (2016)</a:t>
            </a:r>
            <a:endParaRPr sz="11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1"/>
          <p:cNvPicPr preferRelativeResize="0"/>
          <p:nvPr/>
        </p:nvPicPr>
        <p:blipFill rotWithShape="1">
          <a:blip r:embed="rId3">
            <a:alphaModFix/>
          </a:blip>
          <a:srcRect b="0" l="0" r="0" t="0"/>
          <a:stretch/>
        </p:blipFill>
        <p:spPr>
          <a:xfrm>
            <a:off x="362084" y="651038"/>
            <a:ext cx="3345478" cy="2174521"/>
          </a:xfrm>
          <a:prstGeom prst="rect">
            <a:avLst/>
          </a:prstGeom>
          <a:noFill/>
          <a:ln cap="flat" cmpd="sng" w="38100">
            <a:solidFill>
              <a:srgbClr val="00B0F0"/>
            </a:solidFill>
            <a:prstDash val="solid"/>
            <a:round/>
            <a:headEnd len="sm" w="sm" type="none"/>
            <a:tailEnd len="sm" w="sm" type="none"/>
          </a:ln>
        </p:spPr>
      </p:pic>
      <p:sp>
        <p:nvSpPr>
          <p:cNvPr id="262" name="Google Shape;262;p41"/>
          <p:cNvSpPr txBox="1"/>
          <p:nvPr/>
        </p:nvSpPr>
        <p:spPr>
          <a:xfrm>
            <a:off x="287494" y="164004"/>
            <a:ext cx="3895886" cy="4154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0070C0"/>
                </a:solidFill>
                <a:latin typeface="Arial"/>
                <a:ea typeface="Arial"/>
                <a:cs typeface="Arial"/>
                <a:sym typeface="Arial"/>
              </a:rPr>
              <a:t>CONSCIOUSNESS: The future of an embattled field.</a:t>
            </a:r>
            <a:endParaRPr sz="1100"/>
          </a:p>
          <a:p>
            <a:pPr indent="0" lvl="0" marL="0" marR="0" rtl="0" algn="l">
              <a:spcBef>
                <a:spcPts val="0"/>
              </a:spcBef>
              <a:spcAft>
                <a:spcPts val="0"/>
              </a:spcAft>
              <a:buNone/>
            </a:pPr>
            <a:r>
              <a:rPr b="1" lang="en" sz="900">
                <a:solidFill>
                  <a:schemeClr val="dk1"/>
                </a:solidFill>
                <a:latin typeface="Arial"/>
                <a:ea typeface="Arial"/>
                <a:cs typeface="Arial"/>
                <a:sym typeface="Arial"/>
              </a:rPr>
              <a:t>Mariana Lenharo</a:t>
            </a:r>
            <a:r>
              <a:rPr b="1" lang="en" sz="1100">
                <a:solidFill>
                  <a:schemeClr val="dk1"/>
                </a:solidFill>
                <a:latin typeface="Arial"/>
                <a:ea typeface="Arial"/>
                <a:cs typeface="Arial"/>
                <a:sym typeface="Arial"/>
              </a:rPr>
              <a:t>, </a:t>
            </a:r>
            <a:r>
              <a:rPr lang="en" sz="1100">
                <a:solidFill>
                  <a:schemeClr val="dk1"/>
                </a:solidFill>
                <a:latin typeface="Arial"/>
                <a:ea typeface="Arial"/>
                <a:cs typeface="Arial"/>
                <a:sym typeface="Arial"/>
              </a:rPr>
              <a:t>Nature | Vol 625 | 18 January 2024</a:t>
            </a:r>
            <a:endParaRPr b="1" sz="1100">
              <a:solidFill>
                <a:schemeClr val="dk1"/>
              </a:solidFill>
              <a:latin typeface="Arial"/>
              <a:ea typeface="Arial"/>
              <a:cs typeface="Arial"/>
              <a:sym typeface="Arial"/>
            </a:endParaRPr>
          </a:p>
        </p:txBody>
      </p:sp>
      <p:sp>
        <p:nvSpPr>
          <p:cNvPr id="263" name="Google Shape;263;p41"/>
          <p:cNvSpPr txBox="1"/>
          <p:nvPr/>
        </p:nvSpPr>
        <p:spPr>
          <a:xfrm>
            <a:off x="4785260" y="1471591"/>
            <a:ext cx="45708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t>
            </a:r>
            <a:endParaRPr sz="1100"/>
          </a:p>
        </p:txBody>
      </p:sp>
      <p:pic>
        <p:nvPicPr>
          <p:cNvPr id="264" name="Google Shape;264;p41"/>
          <p:cNvPicPr preferRelativeResize="0"/>
          <p:nvPr/>
        </p:nvPicPr>
        <p:blipFill rotWithShape="1">
          <a:blip r:embed="rId4">
            <a:alphaModFix/>
          </a:blip>
          <a:srcRect b="0" l="0" r="0" t="0"/>
          <a:stretch/>
        </p:blipFill>
        <p:spPr>
          <a:xfrm>
            <a:off x="4066795" y="459486"/>
            <a:ext cx="4789711" cy="4443984"/>
          </a:xfrm>
          <a:prstGeom prst="rect">
            <a:avLst/>
          </a:prstGeom>
          <a:noFill/>
          <a:ln cap="flat" cmpd="sng" w="38100">
            <a:solidFill>
              <a:srgbClr val="00B0F0"/>
            </a:solidFill>
            <a:prstDash val="solid"/>
            <a:round/>
            <a:headEnd len="sm" w="sm" type="none"/>
            <a:tailEnd len="sm" w="sm" type="none"/>
          </a:ln>
        </p:spPr>
      </p:pic>
      <p:sp>
        <p:nvSpPr>
          <p:cNvPr id="265" name="Google Shape;265;p41"/>
          <p:cNvSpPr txBox="1"/>
          <p:nvPr/>
        </p:nvSpPr>
        <p:spPr>
          <a:xfrm>
            <a:off x="122926" y="2825551"/>
            <a:ext cx="38958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Report from a Meeting in Allen Brain Institute, Seattle, USA</a:t>
            </a:r>
            <a:r>
              <a:rPr lang="en" sz="900">
                <a:solidFill>
                  <a:schemeClr val="dk1"/>
                </a:solidFill>
                <a:latin typeface="Arial"/>
                <a:ea typeface="Arial"/>
                <a:cs typeface="Arial"/>
                <a:sym typeface="Arial"/>
              </a:rPr>
              <a:t>.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nvSpPr>
        <p:spPr>
          <a:xfrm>
            <a:off x="1164624" y="98125"/>
            <a:ext cx="73227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70C0"/>
              </a:buClr>
              <a:buSzPts val="1200"/>
              <a:buFont typeface="Arial"/>
              <a:buNone/>
            </a:pPr>
            <a:r>
              <a:rPr b="1" i="0" lang="en" sz="1200" u="none" cap="none" strike="noStrike">
                <a:solidFill>
                  <a:srgbClr val="0070C0"/>
                </a:solidFill>
                <a:latin typeface="Arial"/>
                <a:ea typeface="Arial"/>
                <a:cs typeface="Arial"/>
                <a:sym typeface="Arial"/>
              </a:rPr>
              <a:t>A landscape of Consciousness: Toward a taxonomy of explanations and implications</a:t>
            </a:r>
            <a:r>
              <a:rPr b="1" i="0" lang="en" sz="1200" u="none" cap="none" strike="noStrike">
                <a:solidFill>
                  <a:srgbClr val="00B0F0"/>
                </a:solidFill>
                <a:latin typeface="Arial"/>
                <a:ea typeface="Arial"/>
                <a:cs typeface="Arial"/>
                <a:sym typeface="Arial"/>
              </a:rPr>
              <a:t>.</a:t>
            </a:r>
            <a:endParaRPr sz="1100"/>
          </a:p>
        </p:txBody>
      </p:sp>
      <p:sp>
        <p:nvSpPr>
          <p:cNvPr id="271" name="Google Shape;271;p42"/>
          <p:cNvSpPr txBox="1"/>
          <p:nvPr/>
        </p:nvSpPr>
        <p:spPr>
          <a:xfrm>
            <a:off x="2301501" y="318777"/>
            <a:ext cx="4629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Robert Lawrence Kuhn</a:t>
            </a:r>
            <a:endParaRPr b="1" i="0" sz="1100" u="none" cap="none" strike="noStrike">
              <a:solidFill>
                <a:schemeClr val="dk1"/>
              </a:solidFill>
              <a:latin typeface="Arial"/>
              <a:ea typeface="Arial"/>
              <a:cs typeface="Arial"/>
              <a:sym typeface="Arial"/>
            </a:endParaRPr>
          </a:p>
        </p:txBody>
      </p:sp>
      <p:pic>
        <p:nvPicPr>
          <p:cNvPr id="272" name="Google Shape;272;p42"/>
          <p:cNvPicPr preferRelativeResize="0"/>
          <p:nvPr/>
        </p:nvPicPr>
        <p:blipFill rotWithShape="1">
          <a:blip r:embed="rId3">
            <a:alphaModFix/>
          </a:blip>
          <a:srcRect b="0" l="0" r="0" t="0"/>
          <a:stretch/>
        </p:blipFill>
        <p:spPr>
          <a:xfrm>
            <a:off x="4992624" y="617220"/>
            <a:ext cx="3789662" cy="4428153"/>
          </a:xfrm>
          <a:prstGeom prst="rect">
            <a:avLst/>
          </a:prstGeom>
          <a:noFill/>
          <a:ln cap="flat" cmpd="sng" w="38100">
            <a:solidFill>
              <a:srgbClr val="00B0F0"/>
            </a:solidFill>
            <a:prstDash val="solid"/>
            <a:round/>
            <a:headEnd len="sm" w="sm" type="none"/>
            <a:tailEnd len="sm" w="sm" type="none"/>
          </a:ln>
        </p:spPr>
      </p:pic>
      <p:sp>
        <p:nvSpPr>
          <p:cNvPr id="273" name="Google Shape;273;p42"/>
          <p:cNvSpPr txBox="1"/>
          <p:nvPr/>
        </p:nvSpPr>
        <p:spPr>
          <a:xfrm>
            <a:off x="3979500" y="324534"/>
            <a:ext cx="31704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B0F0"/>
              </a:buClr>
              <a:buSzPts val="1100"/>
              <a:buFont typeface="Arial"/>
              <a:buNone/>
            </a:pPr>
            <a:r>
              <a:rPr b="0" i="0" lang="en" sz="1100" u="sng" cap="none" strike="noStrike">
                <a:solidFill>
                  <a:srgbClr val="00B0F0"/>
                </a:solidFill>
                <a:latin typeface="Arial"/>
                <a:ea typeface="Arial"/>
                <a:cs typeface="Arial"/>
                <a:sym typeface="Arial"/>
              </a:rPr>
              <a:t> </a:t>
            </a:r>
            <a:r>
              <a:rPr i="0" lang="en" sz="1100" u="sng" cap="none" strike="noStrike">
                <a:solidFill>
                  <a:srgbClr val="0070C0"/>
                </a:solidFill>
                <a:latin typeface="Arial"/>
                <a:ea typeface="Arial"/>
                <a:cs typeface="Arial"/>
                <a:sym typeface="Arial"/>
              </a:rPr>
              <a:t>https://doi.org/0.1016/j.pbiomolbio.2023.12.003</a:t>
            </a:r>
            <a:endParaRPr i="0" sz="1400" u="none" cap="none" strike="noStrike">
              <a:solidFill>
                <a:srgbClr val="0070C0"/>
              </a:solidFill>
              <a:latin typeface="Arial"/>
              <a:ea typeface="Arial"/>
              <a:cs typeface="Arial"/>
              <a:sym typeface="Arial"/>
            </a:endParaRPr>
          </a:p>
        </p:txBody>
      </p:sp>
      <p:sp>
        <p:nvSpPr>
          <p:cNvPr id="274" name="Google Shape;274;p42"/>
          <p:cNvSpPr txBox="1"/>
          <p:nvPr/>
        </p:nvSpPr>
        <p:spPr>
          <a:xfrm>
            <a:off x="361726" y="613025"/>
            <a:ext cx="4441200" cy="2652000"/>
          </a:xfrm>
          <a:prstGeom prst="rect">
            <a:avLst/>
          </a:prstGeom>
          <a:noFill/>
          <a:ln cap="flat" cmpd="sng" w="38100">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100"/>
              <a:buFont typeface="Arial"/>
              <a:buNone/>
            </a:pPr>
            <a:r>
              <a:rPr b="1" lang="en" sz="1100">
                <a:solidFill>
                  <a:srgbClr val="0070C0"/>
                </a:solidFill>
                <a:latin typeface="Arial"/>
                <a:ea typeface="Arial"/>
                <a:cs typeface="Arial"/>
                <a:sym typeface="Arial"/>
              </a:rPr>
              <a:t>Abstract:</a:t>
            </a:r>
            <a:endParaRPr b="1" sz="1100">
              <a:solidFill>
                <a:srgbClr val="0070C0"/>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lang="en" sz="1100">
                <a:solidFill>
                  <a:schemeClr val="dk1"/>
                </a:solidFill>
                <a:latin typeface="Arial"/>
                <a:ea typeface="Arial"/>
                <a:cs typeface="Arial"/>
                <a:sym typeface="Arial"/>
              </a:rPr>
              <a:t>Diverse explanations or theories of consciousness are arrayed on a roughly physicalist-to-nonphysicalist landscape of essences and mechanisms. Each explanation is self-described by its adherents, critique is minimal and only for explanations, and there is no attempt to adjudicate among theories. The implications of consciousness explanations or theories are assessed for four questions:                      1. Meaning/purpose/value (if any),                                                          2.  AI &amp; Consciousness,                                                                                   3. Virtual immortality,                                                                                        4. Survival beyond death,                                                                            </a:t>
            </a:r>
            <a:r>
              <a:rPr b="1" lang="en" sz="1100">
                <a:solidFill>
                  <a:srgbClr val="0070C0"/>
                </a:solidFill>
                <a:latin typeface="Arial"/>
                <a:ea typeface="Arial"/>
                <a:cs typeface="Arial"/>
                <a:sym typeface="Arial"/>
              </a:rPr>
              <a:t>A Landscape of Consciousness, suggests a new perspective in the field</a:t>
            </a: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3"/>
          <p:cNvPicPr preferRelativeResize="0"/>
          <p:nvPr/>
        </p:nvPicPr>
        <p:blipFill rotWithShape="1">
          <a:blip r:embed="rId3">
            <a:alphaModFix/>
          </a:blip>
          <a:srcRect b="0" l="0" r="0" t="0"/>
          <a:stretch/>
        </p:blipFill>
        <p:spPr>
          <a:xfrm>
            <a:off x="313182" y="157734"/>
            <a:ext cx="8517636" cy="4853567"/>
          </a:xfrm>
          <a:prstGeom prst="rect">
            <a:avLst/>
          </a:prstGeom>
          <a:noFill/>
          <a:ln cap="flat" cmpd="sng" w="38100">
            <a:solidFill>
              <a:srgbClr val="00B0F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nvSpPr>
        <p:spPr>
          <a:xfrm>
            <a:off x="257947" y="182486"/>
            <a:ext cx="161323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70C0"/>
                </a:solidFill>
                <a:latin typeface="Arial"/>
                <a:ea typeface="Arial"/>
                <a:cs typeface="Arial"/>
                <a:sym typeface="Arial"/>
              </a:rPr>
              <a:t>Jeffrey Alan Gray </a:t>
            </a:r>
            <a:endParaRPr sz="1100"/>
          </a:p>
        </p:txBody>
      </p:sp>
      <p:pic>
        <p:nvPicPr>
          <p:cNvPr id="286" name="Google Shape;286;p44"/>
          <p:cNvPicPr preferRelativeResize="0"/>
          <p:nvPr/>
        </p:nvPicPr>
        <p:blipFill rotWithShape="1">
          <a:blip r:embed="rId3">
            <a:alphaModFix/>
          </a:blip>
          <a:srcRect b="0" l="0" r="0" t="0"/>
          <a:stretch/>
        </p:blipFill>
        <p:spPr>
          <a:xfrm>
            <a:off x="338538" y="514350"/>
            <a:ext cx="1452046" cy="1826570"/>
          </a:xfrm>
          <a:prstGeom prst="rect">
            <a:avLst/>
          </a:prstGeom>
          <a:noFill/>
          <a:ln>
            <a:noFill/>
          </a:ln>
        </p:spPr>
      </p:pic>
      <p:sp>
        <p:nvSpPr>
          <p:cNvPr id="287" name="Google Shape;287;p44"/>
          <p:cNvSpPr txBox="1"/>
          <p:nvPr/>
        </p:nvSpPr>
        <p:spPr>
          <a:xfrm>
            <a:off x="2084832" y="514350"/>
            <a:ext cx="4046100" cy="3566400"/>
          </a:xfrm>
          <a:prstGeom prst="rect">
            <a:avLst/>
          </a:prstGeom>
          <a:noFill/>
          <a:ln cap="flat" cmpd="sng" w="38100">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strike="noStrike">
                <a:solidFill>
                  <a:srgbClr val="000000"/>
                </a:solidFill>
                <a:latin typeface="Arial"/>
                <a:ea typeface="Arial"/>
                <a:cs typeface="Arial"/>
                <a:sym typeface="Arial"/>
              </a:rPr>
              <a:t>Born:                   </a:t>
            </a:r>
            <a:r>
              <a:rPr b="0" i="0" lang="en" sz="900" u="none" strike="noStrike">
                <a:solidFill>
                  <a:srgbClr val="000000"/>
                </a:solidFill>
                <a:latin typeface="Arial"/>
                <a:ea typeface="Arial"/>
                <a:cs typeface="Arial"/>
                <a:sym typeface="Arial"/>
              </a:rPr>
              <a:t>26 May 1934, London, United Kingdom.</a:t>
            </a:r>
            <a:endParaRPr sz="1100"/>
          </a:p>
          <a:p>
            <a:pPr indent="0" lvl="0" marL="0" marR="0" rtl="0" algn="l">
              <a:lnSpc>
                <a:spcPct val="115000"/>
              </a:lnSpc>
              <a:spcBef>
                <a:spcPts val="600"/>
              </a:spcBef>
              <a:spcAft>
                <a:spcPts val="0"/>
              </a:spcAft>
              <a:buClr>
                <a:srgbClr val="000000"/>
              </a:buClr>
              <a:buSzPts val="900"/>
              <a:buFont typeface="Arial"/>
              <a:buNone/>
            </a:pPr>
            <a:r>
              <a:rPr b="1" i="0" lang="en" sz="900" u="none" strike="noStrike">
                <a:solidFill>
                  <a:srgbClr val="000000"/>
                </a:solidFill>
                <a:latin typeface="Arial"/>
                <a:ea typeface="Arial"/>
                <a:cs typeface="Arial"/>
                <a:sym typeface="Arial"/>
              </a:rPr>
              <a:t>Died:                    </a:t>
            </a:r>
            <a:r>
              <a:rPr b="0" i="0" lang="en" sz="900" u="none" strike="noStrike">
                <a:solidFill>
                  <a:srgbClr val="000000"/>
                </a:solidFill>
                <a:latin typeface="Arial"/>
                <a:ea typeface="Arial"/>
                <a:cs typeface="Arial"/>
                <a:sym typeface="Arial"/>
              </a:rPr>
              <a:t>30 April 2004 (aged 69).</a:t>
            </a:r>
            <a:endParaRPr b="0" i="0" sz="900" u="none" strike="noStrike">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900"/>
              <a:buFont typeface="Arial"/>
              <a:buNone/>
            </a:pPr>
            <a:r>
              <a:rPr b="1" i="0" lang="en" sz="900" u="none" strike="noStrike">
                <a:solidFill>
                  <a:srgbClr val="000000"/>
                </a:solidFill>
                <a:latin typeface="Arial"/>
                <a:ea typeface="Arial"/>
                <a:cs typeface="Arial"/>
                <a:sym typeface="Arial"/>
              </a:rPr>
              <a:t>Nationality:          </a:t>
            </a:r>
            <a:r>
              <a:rPr b="0" i="0" lang="en" sz="900" u="none" strike="noStrike">
                <a:solidFill>
                  <a:srgbClr val="000000"/>
                </a:solidFill>
                <a:latin typeface="Arial"/>
                <a:ea typeface="Arial"/>
                <a:cs typeface="Arial"/>
                <a:sym typeface="Arial"/>
              </a:rPr>
              <a:t>British.</a:t>
            </a:r>
            <a:endParaRPr sz="1100"/>
          </a:p>
          <a:p>
            <a:pPr indent="0" lvl="0" marL="0" marR="0" rtl="0" algn="l">
              <a:lnSpc>
                <a:spcPct val="115000"/>
              </a:lnSpc>
              <a:spcBef>
                <a:spcPts val="600"/>
              </a:spcBef>
              <a:spcAft>
                <a:spcPts val="0"/>
              </a:spcAft>
              <a:buClr>
                <a:srgbClr val="000000"/>
              </a:buClr>
              <a:buSzPts val="900"/>
              <a:buFont typeface="Arial"/>
              <a:buNone/>
            </a:pPr>
            <a:r>
              <a:rPr b="1" i="0" lang="en" sz="900" u="none" strike="noStrike">
                <a:solidFill>
                  <a:srgbClr val="000000"/>
                </a:solidFill>
                <a:latin typeface="Arial"/>
                <a:ea typeface="Arial"/>
                <a:cs typeface="Arial"/>
                <a:sym typeface="Arial"/>
              </a:rPr>
              <a:t>Alma mater</a:t>
            </a:r>
            <a:r>
              <a:rPr b="1" i="1" lang="en" sz="900" u="none" strike="noStrike">
                <a:solidFill>
                  <a:srgbClr val="000000"/>
                </a:solidFill>
                <a:latin typeface="Arial"/>
                <a:ea typeface="Arial"/>
                <a:cs typeface="Arial"/>
                <a:sym typeface="Arial"/>
              </a:rPr>
              <a:t>:         </a:t>
            </a:r>
            <a:r>
              <a:rPr i="1" lang="en" sz="900" u="sng" strike="noStrike">
                <a:solidFill>
                  <a:schemeClr val="hlink"/>
                </a:solidFill>
                <a:latin typeface="Arial"/>
                <a:ea typeface="Arial"/>
                <a:cs typeface="Arial"/>
                <a:sym typeface="Arial"/>
                <a:hlinkClick r:id="rId4"/>
              </a:rPr>
              <a:t>Magdalen </a:t>
            </a:r>
            <a:r>
              <a:rPr i="0" lang="en" sz="900" u="sng" strike="noStrike">
                <a:solidFill>
                  <a:schemeClr val="hlink"/>
                </a:solidFill>
                <a:latin typeface="Arial"/>
                <a:ea typeface="Arial"/>
                <a:cs typeface="Arial"/>
                <a:sym typeface="Arial"/>
                <a:hlinkClick r:id="rId5"/>
              </a:rPr>
              <a:t>College, Oxford</a:t>
            </a:r>
            <a:r>
              <a:rPr i="0" lang="en" sz="900" u="none" strike="noStrike">
                <a:solidFill>
                  <a:schemeClr val="dk1"/>
                </a:solidFill>
                <a:latin typeface="Arial"/>
                <a:ea typeface="Arial"/>
                <a:cs typeface="Arial"/>
                <a:sym typeface="Arial"/>
              </a:rPr>
              <a:t> (</a:t>
            </a:r>
            <a:r>
              <a:rPr i="0" lang="en" sz="900" u="sng" strike="noStrike">
                <a:solidFill>
                  <a:schemeClr val="hlink"/>
                </a:solidFill>
                <a:latin typeface="Arial"/>
                <a:ea typeface="Arial"/>
                <a:cs typeface="Arial"/>
                <a:sym typeface="Arial"/>
                <a:hlinkClick r:id="rId6"/>
              </a:rPr>
              <a:t>BA</a:t>
            </a:r>
            <a:r>
              <a:rPr i="0" lang="en" sz="900" u="none" strike="noStrike">
                <a:solidFill>
                  <a:schemeClr val="dk1"/>
                </a:solidFill>
                <a:latin typeface="Arial"/>
                <a:ea typeface="Arial"/>
                <a:cs typeface="Arial"/>
                <a:sym typeface="Arial"/>
              </a:rPr>
              <a:t>, </a:t>
            </a:r>
            <a:r>
              <a:rPr i="0" lang="en" sz="900" u="sng" strike="noStrike">
                <a:solidFill>
                  <a:schemeClr val="hlink"/>
                </a:solidFill>
                <a:latin typeface="Arial"/>
                <a:ea typeface="Arial"/>
                <a:cs typeface="Arial"/>
                <a:sym typeface="Arial"/>
                <a:hlinkClick r:id="rId7"/>
              </a:rPr>
              <a:t>BA</a:t>
            </a:r>
            <a:r>
              <a:rPr i="0" lang="en" sz="900" u="none" strike="noStrike">
                <a:solidFill>
                  <a:schemeClr val="dk1"/>
                </a:solidFill>
                <a:latin typeface="Arial"/>
                <a:ea typeface="Arial"/>
                <a:cs typeface="Arial"/>
                <a:sym typeface="Arial"/>
              </a:rPr>
              <a:t>),</a:t>
            </a:r>
            <a:br>
              <a:rPr i="0" lang="en" sz="900" u="none" strike="noStrike">
                <a:solidFill>
                  <a:schemeClr val="dk1"/>
                </a:solidFill>
                <a:latin typeface="Arial"/>
                <a:ea typeface="Arial"/>
                <a:cs typeface="Arial"/>
                <a:sym typeface="Arial"/>
              </a:rPr>
            </a:br>
            <a:r>
              <a:rPr i="0" lang="en" sz="900" u="none" strike="noStrike">
                <a:solidFill>
                  <a:schemeClr val="dk1"/>
                </a:solidFill>
                <a:latin typeface="Arial"/>
                <a:ea typeface="Arial"/>
                <a:cs typeface="Arial"/>
                <a:sym typeface="Arial"/>
              </a:rPr>
              <a:t>                              </a:t>
            </a:r>
            <a:r>
              <a:rPr i="1" lang="en" sz="900" u="sng" strike="noStrike">
                <a:solidFill>
                  <a:schemeClr val="hlink"/>
                </a:solidFill>
                <a:latin typeface="Arial"/>
                <a:ea typeface="Arial"/>
                <a:cs typeface="Arial"/>
                <a:sym typeface="Arial"/>
                <a:hlinkClick r:id="rId8"/>
              </a:rPr>
              <a:t>King's College London</a:t>
            </a:r>
            <a:r>
              <a:rPr i="1" lang="en" sz="900" u="none" strike="noStrike">
                <a:solidFill>
                  <a:schemeClr val="dk1"/>
                </a:solidFill>
                <a:latin typeface="Arial"/>
                <a:ea typeface="Arial"/>
                <a:cs typeface="Arial"/>
                <a:sym typeface="Arial"/>
              </a:rPr>
              <a:t> (</a:t>
            </a:r>
            <a:r>
              <a:rPr i="1" lang="en" sz="900" u="sng" strike="noStrike">
                <a:solidFill>
                  <a:schemeClr val="hlink"/>
                </a:solidFill>
                <a:latin typeface="Arial"/>
                <a:ea typeface="Arial"/>
                <a:cs typeface="Arial"/>
                <a:sym typeface="Arial"/>
                <a:hlinkClick r:id="rId9"/>
              </a:rPr>
              <a:t>PhD</a:t>
            </a:r>
            <a:r>
              <a:rPr i="1" lang="en" sz="900" u="none" strike="noStrike">
                <a:solidFill>
                  <a:schemeClr val="dk1"/>
                </a:solidFill>
                <a:latin typeface="Arial"/>
                <a:ea typeface="Arial"/>
                <a:cs typeface="Arial"/>
                <a:sym typeface="Arial"/>
              </a:rPr>
              <a:t>)-</a:t>
            </a:r>
            <a:endParaRPr sz="1100"/>
          </a:p>
          <a:p>
            <a:pPr indent="0" lvl="0" marL="0" marR="0" rtl="0" algn="l">
              <a:lnSpc>
                <a:spcPct val="115000"/>
              </a:lnSpc>
              <a:spcBef>
                <a:spcPts val="600"/>
              </a:spcBef>
              <a:spcAft>
                <a:spcPts val="0"/>
              </a:spcAft>
              <a:buNone/>
            </a:pPr>
            <a:r>
              <a:rPr b="1" lang="en" sz="900">
                <a:solidFill>
                  <a:schemeClr val="dk1"/>
                </a:solidFill>
                <a:latin typeface="Arial"/>
                <a:ea typeface="Arial"/>
                <a:cs typeface="Arial"/>
                <a:sym typeface="Arial"/>
              </a:rPr>
              <a:t>Military service</a:t>
            </a:r>
            <a:r>
              <a:rPr lang="en" sz="900">
                <a:solidFill>
                  <a:schemeClr val="dk1"/>
                </a:solidFill>
                <a:latin typeface="Arial"/>
                <a:ea typeface="Arial"/>
                <a:cs typeface="Arial"/>
                <a:sym typeface="Arial"/>
              </a:rPr>
              <a:t>:  1952 - 1954  (Learned fluent Russian).  </a:t>
            </a:r>
            <a:endParaRPr sz="1100"/>
          </a:p>
          <a:p>
            <a:pPr indent="0" lvl="0" marL="0" marR="0" rtl="0" algn="l">
              <a:spcBef>
                <a:spcPts val="600"/>
              </a:spcBef>
              <a:spcAft>
                <a:spcPts val="0"/>
              </a:spcAft>
              <a:buNone/>
            </a:pPr>
            <a:r>
              <a:rPr b="1" i="0" lang="en" sz="900" u="none" strike="noStrike">
                <a:solidFill>
                  <a:schemeClr val="dk1"/>
                </a:solidFill>
                <a:latin typeface="Arial"/>
                <a:ea typeface="Arial"/>
                <a:cs typeface="Arial"/>
                <a:sym typeface="Arial"/>
              </a:rPr>
              <a:t>PhD Thesis</a:t>
            </a:r>
            <a:r>
              <a:rPr i="0" lang="en" sz="900" u="none" strike="noStrike">
                <a:solidFill>
                  <a:schemeClr val="dk1"/>
                </a:solidFill>
                <a:latin typeface="Arial"/>
                <a:ea typeface="Arial"/>
                <a:cs typeface="Arial"/>
                <a:sym typeface="Arial"/>
              </a:rPr>
              <a:t>: </a:t>
            </a:r>
            <a:r>
              <a:rPr lang="en" sz="900">
                <a:solidFill>
                  <a:schemeClr val="dk1"/>
                </a:solidFill>
                <a:latin typeface="Arial"/>
                <a:ea typeface="Arial"/>
                <a:cs typeface="Arial"/>
                <a:sym typeface="Arial"/>
              </a:rPr>
              <a:t>        </a:t>
            </a:r>
            <a:r>
              <a:rPr i="1" lang="en" sz="900">
                <a:solidFill>
                  <a:schemeClr val="dk1"/>
                </a:solidFill>
                <a:latin typeface="Arial"/>
                <a:ea typeface="Arial"/>
                <a:cs typeface="Arial"/>
                <a:sym typeface="Arial"/>
              </a:rPr>
              <a:t>The relation between stimulus intensity and response </a:t>
            </a:r>
            <a:endParaRPr i="1" sz="900" u="none" strike="noStrike">
              <a:solidFill>
                <a:schemeClr val="dk1"/>
              </a:solidFill>
              <a:latin typeface="Arial"/>
              <a:ea typeface="Arial"/>
              <a:cs typeface="Arial"/>
              <a:sym typeface="Arial"/>
            </a:endParaRPr>
          </a:p>
          <a:p>
            <a:pPr indent="0" lvl="0" marL="0" marR="0" rtl="0" algn="l">
              <a:spcBef>
                <a:spcPts val="600"/>
              </a:spcBef>
              <a:spcAft>
                <a:spcPts val="0"/>
              </a:spcAft>
              <a:buNone/>
            </a:pPr>
            <a:r>
              <a:rPr i="1" lang="en" sz="900">
                <a:solidFill>
                  <a:schemeClr val="dk1"/>
                </a:solidFill>
                <a:latin typeface="Arial"/>
                <a:ea typeface="Arial"/>
                <a:cs typeface="Arial"/>
                <a:sym typeface="Arial"/>
              </a:rPr>
              <a:t>                               strength in the context of Pavlovian personality theory</a:t>
            </a:r>
            <a:r>
              <a:rPr lang="en" sz="900">
                <a:solidFill>
                  <a:schemeClr val="dk1"/>
                </a:solidFill>
                <a:latin typeface="Arial"/>
                <a:ea typeface="Arial"/>
                <a:cs typeface="Arial"/>
                <a:sym typeface="Arial"/>
              </a:rPr>
              <a:t>. </a:t>
            </a:r>
            <a:endParaRPr sz="1100"/>
          </a:p>
          <a:p>
            <a:pPr indent="0" lvl="0" marL="0" marR="0" rtl="0" algn="l">
              <a:spcBef>
                <a:spcPts val="600"/>
              </a:spcBef>
              <a:spcAft>
                <a:spcPts val="0"/>
              </a:spcAft>
              <a:buNone/>
            </a:pPr>
            <a:r>
              <a:rPr b="1" i="0" lang="en" sz="900" u="none" strike="noStrike">
                <a:solidFill>
                  <a:schemeClr val="dk1"/>
                </a:solidFill>
                <a:latin typeface="Arial"/>
                <a:ea typeface="Arial"/>
                <a:cs typeface="Arial"/>
                <a:sym typeface="Arial"/>
              </a:rPr>
              <a:t>Fields:</a:t>
            </a:r>
            <a:r>
              <a:rPr i="0" lang="en" sz="900" u="none" strike="noStrike">
                <a:solidFill>
                  <a:schemeClr val="dk1"/>
                </a:solidFill>
                <a:latin typeface="Arial"/>
                <a:ea typeface="Arial"/>
                <a:cs typeface="Arial"/>
                <a:sym typeface="Arial"/>
              </a:rPr>
              <a:t>               </a:t>
            </a:r>
            <a:r>
              <a:rPr lang="en" sz="900">
                <a:solidFill>
                  <a:schemeClr val="dk1"/>
                </a:solidFill>
                <a:latin typeface="Arial"/>
                <a:ea typeface="Arial"/>
                <a:cs typeface="Arial"/>
                <a:sym typeface="Arial"/>
              </a:rPr>
              <a:t> </a:t>
            </a:r>
            <a:r>
              <a:rPr i="0" lang="en" sz="900" u="none" strike="noStrike">
                <a:solidFill>
                  <a:schemeClr val="dk1"/>
                </a:solidFill>
                <a:latin typeface="Arial"/>
                <a:ea typeface="Arial"/>
                <a:cs typeface="Arial"/>
                <a:sym typeface="Arial"/>
              </a:rPr>
              <a:t>   Clinical Psychology. </a:t>
            </a:r>
            <a:endParaRPr sz="1100"/>
          </a:p>
          <a:p>
            <a:pPr indent="0" lvl="0" marL="0" marR="0" rtl="0" algn="l">
              <a:lnSpc>
                <a:spcPct val="115000"/>
              </a:lnSpc>
              <a:spcBef>
                <a:spcPts val="600"/>
              </a:spcBef>
              <a:spcAft>
                <a:spcPts val="0"/>
              </a:spcAft>
              <a:buClr>
                <a:schemeClr val="dk1"/>
              </a:buClr>
              <a:buSzPts val="900"/>
              <a:buFont typeface="Arial"/>
              <a:buNone/>
            </a:pPr>
            <a:r>
              <a:rPr b="1" i="0" lang="en" sz="900" u="none" strike="noStrike">
                <a:solidFill>
                  <a:schemeClr val="dk1"/>
                </a:solidFill>
                <a:latin typeface="Arial"/>
                <a:ea typeface="Arial"/>
                <a:cs typeface="Arial"/>
                <a:sym typeface="Arial"/>
              </a:rPr>
              <a:t>Known for</a:t>
            </a:r>
            <a:r>
              <a:rPr i="0" lang="en" sz="900" u="none" strike="noStrike">
                <a:solidFill>
                  <a:schemeClr val="dk1"/>
                </a:solidFill>
                <a:latin typeface="Arial"/>
                <a:ea typeface="Arial"/>
                <a:cs typeface="Arial"/>
                <a:sym typeface="Arial"/>
              </a:rPr>
              <a:t>:           Gray’s biopsychological theory of personality. </a:t>
            </a:r>
            <a:endParaRPr sz="1100"/>
          </a:p>
          <a:p>
            <a:pPr indent="0" lvl="0" marL="0" marR="0" rtl="0" algn="l">
              <a:lnSpc>
                <a:spcPct val="115000"/>
              </a:lnSpc>
              <a:spcBef>
                <a:spcPts val="600"/>
              </a:spcBef>
              <a:spcAft>
                <a:spcPts val="0"/>
              </a:spcAft>
              <a:buClr>
                <a:schemeClr val="dk1"/>
              </a:buClr>
              <a:buSzPts val="900"/>
              <a:buFont typeface="Arial"/>
              <a:buNone/>
            </a:pPr>
            <a:r>
              <a:rPr b="1" i="0" lang="en" sz="900" u="none" strike="noStrike">
                <a:solidFill>
                  <a:schemeClr val="dk1"/>
                </a:solidFill>
                <a:latin typeface="Arial"/>
                <a:ea typeface="Arial"/>
                <a:cs typeface="Arial"/>
                <a:sym typeface="Arial"/>
              </a:rPr>
              <a:t>Institutions:     </a:t>
            </a:r>
            <a:r>
              <a:rPr i="0" lang="en" sz="900" u="none" strike="noStrike">
                <a:solidFill>
                  <a:schemeClr val="dk1"/>
                </a:solidFill>
                <a:latin typeface="Arial"/>
                <a:ea typeface="Arial"/>
                <a:cs typeface="Arial"/>
                <a:sym typeface="Arial"/>
              </a:rPr>
              <a:t>    University of Oxford, Institute of Psychiatry, London.</a:t>
            </a:r>
            <a:endParaRPr sz="1100"/>
          </a:p>
          <a:p>
            <a:pPr indent="0" lvl="0" marL="0" marR="0" rtl="0" algn="l">
              <a:lnSpc>
                <a:spcPct val="115000"/>
              </a:lnSpc>
              <a:spcBef>
                <a:spcPts val="600"/>
              </a:spcBef>
              <a:spcAft>
                <a:spcPts val="0"/>
              </a:spcAft>
              <a:buClr>
                <a:schemeClr val="dk1"/>
              </a:buClr>
              <a:buSzPts val="900"/>
              <a:buFont typeface="Arial"/>
              <a:buNone/>
            </a:pPr>
            <a:r>
              <a:rPr b="1" lang="en" sz="900">
                <a:solidFill>
                  <a:schemeClr val="dk1"/>
                </a:solidFill>
                <a:latin typeface="Arial"/>
                <a:ea typeface="Arial"/>
                <a:cs typeface="Arial"/>
                <a:sym typeface="Arial"/>
              </a:rPr>
              <a:t>Publications:</a:t>
            </a:r>
            <a:r>
              <a:rPr lang="en" sz="900">
                <a:solidFill>
                  <a:schemeClr val="dk1"/>
                </a:solidFill>
                <a:latin typeface="Arial"/>
                <a:ea typeface="Arial"/>
                <a:cs typeface="Arial"/>
                <a:sym typeface="Arial"/>
              </a:rPr>
              <a:t>       450 scientific articles,  8 books. </a:t>
            </a:r>
            <a:endParaRPr sz="1100"/>
          </a:p>
          <a:p>
            <a:pPr indent="0" lvl="0" marL="0" marR="0" rtl="0" algn="l">
              <a:lnSpc>
                <a:spcPct val="115000"/>
              </a:lnSpc>
              <a:spcBef>
                <a:spcPts val="600"/>
              </a:spcBef>
              <a:spcAft>
                <a:spcPts val="0"/>
              </a:spcAft>
              <a:buClr>
                <a:schemeClr val="dk1"/>
              </a:buClr>
              <a:buSzPts val="900"/>
              <a:buFont typeface="Arial"/>
              <a:buNone/>
            </a:pPr>
            <a:r>
              <a:rPr b="1" i="0" lang="en" sz="900" u="none" strike="noStrike">
                <a:solidFill>
                  <a:schemeClr val="dk1"/>
                </a:solidFill>
                <a:latin typeface="Arial"/>
                <a:ea typeface="Arial"/>
                <a:cs typeface="Arial"/>
                <a:sym typeface="Arial"/>
              </a:rPr>
              <a:t>Most citations</a:t>
            </a:r>
            <a:r>
              <a:rPr b="1" lang="en" sz="900">
                <a:solidFill>
                  <a:schemeClr val="dk1"/>
                </a:solidFill>
                <a:latin typeface="Arial"/>
                <a:ea typeface="Arial"/>
                <a:cs typeface="Arial"/>
                <a:sym typeface="Arial"/>
              </a:rPr>
              <a:t>:</a:t>
            </a:r>
            <a:r>
              <a:rPr lang="en" sz="900">
                <a:solidFill>
                  <a:schemeClr val="dk1"/>
                </a:solidFill>
                <a:latin typeface="Arial"/>
                <a:ea typeface="Arial"/>
                <a:cs typeface="Arial"/>
                <a:sym typeface="Arial"/>
              </a:rPr>
              <a:t> </a:t>
            </a:r>
            <a:r>
              <a:rPr i="0" lang="en" sz="900" u="none" strike="noStrike">
                <a:solidFill>
                  <a:schemeClr val="dk1"/>
                </a:solidFill>
                <a:latin typeface="Arial"/>
                <a:ea typeface="Arial"/>
                <a:cs typeface="Arial"/>
                <a:sym typeface="Arial"/>
              </a:rPr>
              <a:t>   The neuropsychology of anxiety,  </a:t>
            </a:r>
            <a:r>
              <a:rPr lang="en" sz="900">
                <a:solidFill>
                  <a:schemeClr val="dk1"/>
                </a:solidFill>
                <a:latin typeface="Arial"/>
                <a:ea typeface="Arial"/>
                <a:cs typeface="Arial"/>
                <a:sym typeface="Arial"/>
              </a:rPr>
              <a:t>OUP 2000, 2nd. Ed.</a:t>
            </a:r>
            <a:endParaRPr sz="1100"/>
          </a:p>
          <a:p>
            <a:pPr indent="0" lvl="0" marL="0" marR="0" rtl="0" algn="l">
              <a:lnSpc>
                <a:spcPct val="115000"/>
              </a:lnSpc>
              <a:spcBef>
                <a:spcPts val="600"/>
              </a:spcBef>
              <a:spcAft>
                <a:spcPts val="0"/>
              </a:spcAft>
              <a:buNone/>
            </a:pPr>
            <a:r>
              <a:rPr lang="en" sz="900">
                <a:solidFill>
                  <a:schemeClr val="dk1"/>
                </a:solidFill>
                <a:latin typeface="Arial"/>
                <a:ea typeface="Arial"/>
                <a:cs typeface="Arial"/>
                <a:sym typeface="Arial"/>
              </a:rPr>
              <a:t>                              The Septo-Hippocampal system. CIBA Symposium.        		  London, 1977.</a:t>
            </a:r>
            <a:endParaRPr sz="1100"/>
          </a:p>
          <a:p>
            <a:pPr indent="0" lvl="0" marL="0" marR="0" rtl="0" algn="l">
              <a:lnSpc>
                <a:spcPct val="115000"/>
              </a:lnSpc>
              <a:spcBef>
                <a:spcPts val="600"/>
              </a:spcBef>
              <a:spcAft>
                <a:spcPts val="0"/>
              </a:spcAft>
              <a:buClr>
                <a:schemeClr val="dk1"/>
              </a:buClr>
              <a:buSzPts val="900"/>
              <a:buFont typeface="Arial"/>
              <a:buNone/>
            </a:pPr>
            <a:r>
              <a:rPr b="1" lang="en" sz="900">
                <a:solidFill>
                  <a:schemeClr val="dk1"/>
                </a:solidFill>
                <a:latin typeface="Arial"/>
                <a:ea typeface="Arial"/>
                <a:cs typeface="Arial"/>
                <a:sym typeface="Arial"/>
              </a:rPr>
              <a:t>Languages:         </a:t>
            </a:r>
            <a:r>
              <a:rPr lang="en" sz="900">
                <a:solidFill>
                  <a:schemeClr val="dk1"/>
                </a:solidFill>
                <a:latin typeface="Arial"/>
                <a:ea typeface="Arial"/>
                <a:cs typeface="Arial"/>
                <a:sym typeface="Arial"/>
              </a:rPr>
              <a:t>Fluent in  5 +1  languages</a:t>
            </a:r>
            <a:r>
              <a:rPr lang="en" sz="1100">
                <a:solidFill>
                  <a:schemeClr val="dk1"/>
                </a:solidFill>
                <a:latin typeface="Arial"/>
                <a:ea typeface="Arial"/>
                <a:cs typeface="Arial"/>
                <a:sym typeface="Arial"/>
              </a:rPr>
              <a:t>. </a:t>
            </a:r>
            <a:endParaRPr i="0" sz="1100" u="none" strike="noStrike">
              <a:solidFill>
                <a:schemeClr val="dk1"/>
              </a:solidFill>
              <a:latin typeface="Arial"/>
              <a:ea typeface="Arial"/>
              <a:cs typeface="Arial"/>
              <a:sym typeface="Arial"/>
            </a:endParaRPr>
          </a:p>
        </p:txBody>
      </p:sp>
      <p:pic>
        <p:nvPicPr>
          <p:cNvPr id="288" name="Google Shape;288;p44"/>
          <p:cNvPicPr preferRelativeResize="0"/>
          <p:nvPr/>
        </p:nvPicPr>
        <p:blipFill rotWithShape="1">
          <a:blip r:embed="rId10">
            <a:alphaModFix/>
          </a:blip>
          <a:srcRect b="0" l="0" r="0" t="0"/>
          <a:stretch/>
        </p:blipFill>
        <p:spPr>
          <a:xfrm>
            <a:off x="6525053" y="514350"/>
            <a:ext cx="2033731" cy="2804899"/>
          </a:xfrm>
          <a:prstGeom prst="rect">
            <a:avLst/>
          </a:prstGeom>
          <a:noFill/>
          <a:ln cap="flat" cmpd="sng" w="28575">
            <a:solidFill>
              <a:srgbClr val="00B0F0"/>
            </a:solidFill>
            <a:prstDash val="solid"/>
            <a:round/>
            <a:headEnd len="sm" w="sm" type="none"/>
            <a:tailEnd len="sm" w="sm" type="none"/>
          </a:ln>
        </p:spPr>
      </p:pic>
      <p:sp>
        <p:nvSpPr>
          <p:cNvPr id="289" name="Google Shape;289;p44"/>
          <p:cNvSpPr txBox="1"/>
          <p:nvPr/>
        </p:nvSpPr>
        <p:spPr>
          <a:xfrm>
            <a:off x="338538" y="514350"/>
            <a:ext cx="1403394" cy="1826570"/>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nvSpPr>
        <p:spPr>
          <a:xfrm>
            <a:off x="517424" y="35237"/>
            <a:ext cx="3854669"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0070C0"/>
                </a:solidFill>
                <a:latin typeface="Arial"/>
                <a:ea typeface="Arial"/>
                <a:cs typeface="Arial"/>
                <a:sym typeface="Arial"/>
              </a:rPr>
              <a:t>Consciousness. Creeping up on the Hard Problem. </a:t>
            </a:r>
            <a:endParaRPr b="1" sz="1200">
              <a:solidFill>
                <a:srgbClr val="0070C0"/>
              </a:solidFill>
              <a:latin typeface="Arial"/>
              <a:ea typeface="Arial"/>
              <a:cs typeface="Arial"/>
              <a:sym typeface="Arial"/>
            </a:endParaRPr>
          </a:p>
        </p:txBody>
      </p:sp>
      <p:sp>
        <p:nvSpPr>
          <p:cNvPr id="296" name="Google Shape;296;p45"/>
          <p:cNvSpPr txBox="1"/>
          <p:nvPr/>
        </p:nvSpPr>
        <p:spPr>
          <a:xfrm>
            <a:off x="5235728" y="373894"/>
            <a:ext cx="3377920" cy="4440976"/>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100">
                <a:solidFill>
                  <a:srgbClr val="0070C0"/>
                </a:solidFill>
                <a:latin typeface="Arial"/>
                <a:ea typeface="Arial"/>
                <a:cs typeface="Arial"/>
                <a:sym typeface="Arial"/>
              </a:rPr>
              <a:t>Book content</a:t>
            </a:r>
            <a:endParaRPr sz="1100"/>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1: </a:t>
            </a:r>
            <a:r>
              <a:rPr b="1" i="0" lang="en" sz="900" u="none" cap="none" strike="noStrike">
                <a:solidFill>
                  <a:srgbClr val="000000"/>
                </a:solidFill>
                <a:latin typeface="Arial"/>
                <a:ea typeface="Arial"/>
                <a:cs typeface="Arial"/>
                <a:sym typeface="Arial"/>
              </a:rPr>
              <a:t>Stances towards the problem of consciousness.</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2  </a:t>
            </a:r>
            <a:r>
              <a:rPr b="1" i="0" lang="en" sz="900" u="none" cap="none" strike="noStrike">
                <a:solidFill>
                  <a:srgbClr val="000000"/>
                </a:solidFill>
                <a:latin typeface="Arial"/>
                <a:ea typeface="Arial"/>
                <a:cs typeface="Arial"/>
                <a:sym typeface="Arial"/>
              </a:rPr>
              <a:t>The illusory narrative of consciousness.</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3: </a:t>
            </a:r>
            <a:r>
              <a:rPr b="1" i="0" lang="en" sz="900" u="none" cap="none" strike="noStrike">
                <a:solidFill>
                  <a:srgbClr val="000000"/>
                </a:solidFill>
                <a:latin typeface="Arial"/>
                <a:ea typeface="Arial"/>
                <a:cs typeface="Arial"/>
                <a:sym typeface="Arial"/>
              </a:rPr>
              <a:t>Where science and consciousness meet.</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4  </a:t>
            </a:r>
            <a:r>
              <a:rPr b="1" i="0" lang="en" sz="900" u="none" cap="none" strike="noStrike">
                <a:solidFill>
                  <a:srgbClr val="000000"/>
                </a:solidFill>
                <a:latin typeface="Arial"/>
                <a:ea typeface="Arial"/>
                <a:cs typeface="Arial"/>
                <a:sym typeface="Arial"/>
              </a:rPr>
              <a:t>Intentionality.</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5  </a:t>
            </a:r>
            <a:r>
              <a:rPr b="1" i="0" lang="en" sz="900" u="none" cap="none" strike="noStrike">
                <a:solidFill>
                  <a:srgbClr val="000000"/>
                </a:solidFill>
                <a:latin typeface="Arial"/>
                <a:ea typeface="Arial"/>
                <a:cs typeface="Arial"/>
                <a:sym typeface="Arial"/>
              </a:rPr>
              <a:t>Reality and illusion.</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6  </a:t>
            </a:r>
            <a:r>
              <a:rPr b="1" i="0" lang="en" sz="900" u="none" cap="none" strike="noStrike">
                <a:solidFill>
                  <a:srgbClr val="000000"/>
                </a:solidFill>
                <a:latin typeface="Arial"/>
                <a:ea typeface="Arial"/>
                <a:cs typeface="Arial"/>
                <a:sym typeface="Arial"/>
              </a:rPr>
              <a:t>Enter Qualia. </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7  </a:t>
            </a:r>
            <a:r>
              <a:rPr b="1" i="0" lang="en" sz="900" u="none" cap="none" strike="noStrike">
                <a:solidFill>
                  <a:srgbClr val="000000"/>
                </a:solidFill>
                <a:latin typeface="Arial"/>
                <a:ea typeface="Arial"/>
                <a:cs typeface="Arial"/>
                <a:sym typeface="Arial"/>
              </a:rPr>
              <a:t>A survival value for consciousness? </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8: </a:t>
            </a:r>
            <a:r>
              <a:rPr b="1" i="0" lang="en" sz="900" u="none" cap="none" strike="noStrike">
                <a:solidFill>
                  <a:srgbClr val="000000"/>
                </a:solidFill>
                <a:latin typeface="Arial"/>
                <a:ea typeface="Arial"/>
                <a:cs typeface="Arial"/>
                <a:sym typeface="Arial"/>
              </a:rPr>
              <a:t>Creeping up on the hard problem.</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9  </a:t>
            </a:r>
            <a:r>
              <a:rPr b="1" i="0" lang="en" sz="900" u="none" cap="none" strike="noStrike">
                <a:solidFill>
                  <a:srgbClr val="000000"/>
                </a:solidFill>
                <a:latin typeface="Arial"/>
                <a:ea typeface="Arial"/>
                <a:cs typeface="Arial"/>
                <a:sym typeface="Arial"/>
              </a:rPr>
              <a:t>Epiphenomenalism revisited.</a:t>
            </a:r>
            <a:endParaRPr sz="9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900">
                <a:solidFill>
                  <a:schemeClr val="dk1"/>
                </a:solidFill>
                <a:latin typeface="Arial"/>
                <a:ea typeface="Arial"/>
                <a:cs typeface="Arial"/>
                <a:sym typeface="Arial"/>
              </a:rPr>
              <a:t>Chapter 10: </a:t>
            </a:r>
            <a:r>
              <a:rPr b="1" i="0" lang="en" sz="900" u="none" cap="none" strike="noStrike">
                <a:solidFill>
                  <a:srgbClr val="000000"/>
                </a:solidFill>
                <a:latin typeface="Arial"/>
                <a:ea typeface="Arial"/>
                <a:cs typeface="Arial"/>
                <a:sym typeface="Arial"/>
              </a:rPr>
              <a:t>Scrutinizing functionalism.</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11  </a:t>
            </a:r>
            <a:r>
              <a:rPr b="1" lang="en" sz="900">
                <a:solidFill>
                  <a:srgbClr val="000000"/>
                </a:solidFill>
                <a:latin typeface="Arial"/>
                <a:ea typeface="Arial"/>
                <a:cs typeface="Arial"/>
                <a:sym typeface="Arial"/>
              </a:rPr>
              <a:t>From Cartesian theatre to global workspace.</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12  </a:t>
            </a:r>
            <a:r>
              <a:rPr b="1" lang="en" sz="900">
                <a:solidFill>
                  <a:srgbClr val="000000"/>
                </a:solidFill>
                <a:latin typeface="Arial"/>
                <a:ea typeface="Arial"/>
                <a:cs typeface="Arial"/>
                <a:sym typeface="Arial"/>
              </a:rPr>
              <a:t>The global neuronal workspace. </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13  </a:t>
            </a:r>
            <a:r>
              <a:rPr b="1" lang="en" sz="900">
                <a:solidFill>
                  <a:srgbClr val="000000"/>
                </a:solidFill>
                <a:latin typeface="Arial"/>
                <a:ea typeface="Arial"/>
                <a:cs typeface="Arial"/>
                <a:sym typeface="Arial"/>
              </a:rPr>
              <a:t>The neural correlate of consciousness.</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14  </a:t>
            </a:r>
            <a:r>
              <a:rPr b="1" lang="en" sz="900">
                <a:solidFill>
                  <a:srgbClr val="000000"/>
                </a:solidFill>
                <a:latin typeface="Arial"/>
                <a:ea typeface="Arial"/>
                <a:cs typeface="Arial"/>
                <a:sym typeface="Arial"/>
              </a:rPr>
              <a:t>Bottom-up vs. top-down processing.</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15  </a:t>
            </a:r>
            <a:r>
              <a:rPr b="1" lang="en" sz="900">
                <a:solidFill>
                  <a:srgbClr val="000000"/>
                </a:solidFill>
                <a:latin typeface="Arial"/>
                <a:ea typeface="Arial"/>
                <a:cs typeface="Arial"/>
                <a:sym typeface="Arial"/>
              </a:rPr>
              <a:t>Egocentric space and the parietal lobes.</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16: </a:t>
            </a:r>
            <a:r>
              <a:rPr b="1" lang="en" sz="900">
                <a:solidFill>
                  <a:srgbClr val="000000"/>
                </a:solidFill>
                <a:latin typeface="Arial"/>
                <a:ea typeface="Arial"/>
                <a:cs typeface="Arial"/>
                <a:sym typeface="Arial"/>
              </a:rPr>
              <a:t>Taking physics seriously.</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17  </a:t>
            </a:r>
            <a:r>
              <a:rPr b="1" lang="en" sz="900">
                <a:solidFill>
                  <a:srgbClr val="000000"/>
                </a:solidFill>
                <a:latin typeface="Arial"/>
                <a:ea typeface="Arial"/>
                <a:cs typeface="Arial"/>
                <a:sym typeface="Arial"/>
              </a:rPr>
              <a:t>Consciousness of self: the point of view. </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18  </a:t>
            </a:r>
            <a:r>
              <a:rPr b="1" lang="en" sz="900">
                <a:solidFill>
                  <a:srgbClr val="000000"/>
                </a:solidFill>
                <a:latin typeface="Arial"/>
                <a:ea typeface="Arial"/>
                <a:cs typeface="Arial"/>
                <a:sym typeface="Arial"/>
              </a:rPr>
              <a:t>The bodily senses. </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19  </a:t>
            </a:r>
            <a:r>
              <a:rPr b="1" lang="en" sz="900">
                <a:solidFill>
                  <a:srgbClr val="000000"/>
                </a:solidFill>
                <a:latin typeface="Arial"/>
                <a:ea typeface="Arial"/>
                <a:cs typeface="Arial"/>
                <a:sym typeface="Arial"/>
              </a:rPr>
              <a:t>Responsibility. </a:t>
            </a:r>
            <a:endParaRPr sz="1100"/>
          </a:p>
          <a:p>
            <a:pPr indent="0" lvl="0" marL="0" marR="0" rtl="0" algn="l">
              <a:lnSpc>
                <a:spcPct val="150000"/>
              </a:lnSpc>
              <a:spcBef>
                <a:spcPts val="0"/>
              </a:spcBef>
              <a:spcAft>
                <a:spcPts val="0"/>
              </a:spcAft>
              <a:buNone/>
            </a:pPr>
            <a:r>
              <a:rPr lang="en" sz="900">
                <a:solidFill>
                  <a:srgbClr val="000000"/>
                </a:solidFill>
                <a:latin typeface="Arial"/>
                <a:ea typeface="Arial"/>
                <a:cs typeface="Arial"/>
                <a:sym typeface="Arial"/>
              </a:rPr>
              <a:t>Chapter 20  </a:t>
            </a:r>
            <a:r>
              <a:rPr b="1" lang="en" sz="900">
                <a:solidFill>
                  <a:srgbClr val="000000"/>
                </a:solidFill>
                <a:latin typeface="Arial"/>
                <a:ea typeface="Arial"/>
                <a:cs typeface="Arial"/>
                <a:sym typeface="Arial"/>
              </a:rPr>
              <a:t>Overview.</a:t>
            </a:r>
            <a:endParaRPr b="1" sz="900">
              <a:solidFill>
                <a:schemeClr val="dk1"/>
              </a:solidFill>
              <a:latin typeface="Arial"/>
              <a:ea typeface="Arial"/>
              <a:cs typeface="Arial"/>
              <a:sym typeface="Arial"/>
            </a:endParaRPr>
          </a:p>
        </p:txBody>
      </p:sp>
      <p:sp>
        <p:nvSpPr>
          <p:cNvPr id="297" name="Google Shape;297;p45"/>
          <p:cNvSpPr txBox="1"/>
          <p:nvPr/>
        </p:nvSpPr>
        <p:spPr>
          <a:xfrm>
            <a:off x="315350" y="373894"/>
            <a:ext cx="4256650" cy="4127476"/>
          </a:xfrm>
          <a:prstGeom prst="rect">
            <a:avLst/>
          </a:prstGeom>
          <a:noFill/>
          <a:ln cap="flat" cmpd="sng" w="28575">
            <a:solidFill>
              <a:srgbClr val="00B0F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70C0"/>
              </a:buClr>
              <a:buSzPts val="1100"/>
              <a:buFont typeface="Arial"/>
              <a:buNone/>
            </a:pPr>
            <a:r>
              <a:rPr b="1" lang="en" sz="1100">
                <a:solidFill>
                  <a:srgbClr val="0070C0"/>
                </a:solidFill>
                <a:latin typeface="Arial"/>
                <a:ea typeface="Arial"/>
                <a:cs typeface="Arial"/>
                <a:sym typeface="Arial"/>
              </a:rPr>
              <a:t>Abstract</a:t>
            </a:r>
            <a:endParaRPr b="1" sz="1100">
              <a:solidFill>
                <a:srgbClr val="0070C0"/>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900"/>
              <a:buFont typeface="Arial"/>
              <a:buNone/>
            </a:pPr>
            <a:r>
              <a:rPr lang="en" sz="900">
                <a:solidFill>
                  <a:schemeClr val="dk1"/>
                </a:solidFill>
                <a:latin typeface="Arial"/>
                <a:ea typeface="Arial"/>
                <a:cs typeface="Arial"/>
                <a:sym typeface="Arial"/>
              </a:rPr>
              <a:t>How does conscious experience arise out of the functioning of the human brain? How is it related to the behaviour that it accompanies? How does the perceived world relate to the real world? Between them, these three questions constitute what is commonly known as the Hard Problem of consciousness. Despite vast knowledge of the relationship between brain and behaviour, and rapid advances in our knowledge of how brain activity correlates with conscious experience, the answers to all three questions remain controversial, even mysterious. This book analyses these core issues and reviews the evidence from both introspection and experiment. To many its conclusions will be surprising and even unsettling: </a:t>
            </a:r>
            <a:endParaRPr sz="1100"/>
          </a:p>
          <a:p>
            <a:pPr indent="-171450" lvl="0" marL="177800" marR="0" rtl="0" algn="l">
              <a:lnSpc>
                <a:spcPct val="115000"/>
              </a:lnSpc>
              <a:spcBef>
                <a:spcPts val="60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The brain constructs the entire perceived world. The relationship between the world we perceive, and the underlying physical reality is not as close as we might think.</a:t>
            </a:r>
            <a:endParaRPr sz="1100"/>
          </a:p>
          <a:p>
            <a:pPr indent="-171450" lvl="0" marL="177800" marR="0" rtl="0" algn="l">
              <a:lnSpc>
                <a:spcPct val="115000"/>
              </a:lnSpc>
              <a:spcBef>
                <a:spcPts val="60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 Much of our behaviour is accomplished with little or no participation from conscious experience. </a:t>
            </a:r>
            <a:endParaRPr sz="1100"/>
          </a:p>
          <a:p>
            <a:pPr indent="-171450" lvl="0" marL="177800" marR="0" rtl="0" algn="l">
              <a:lnSpc>
                <a:spcPct val="115000"/>
              </a:lnSpc>
              <a:spcBef>
                <a:spcPts val="60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 Conscious experience of our behaviour lags behaviour itself by around  </a:t>
            </a:r>
            <a:r>
              <a:rPr b="1" i="1" lang="en" sz="900">
                <a:solidFill>
                  <a:srgbClr val="0070C0"/>
                </a:solidFill>
                <a:latin typeface="Arial"/>
                <a:ea typeface="Arial"/>
                <a:cs typeface="Arial"/>
                <a:sym typeface="Arial"/>
              </a:rPr>
              <a:t>350</a:t>
            </a:r>
            <a:r>
              <a:rPr b="1" lang="en" sz="900">
                <a:solidFill>
                  <a:srgbClr val="0070C0"/>
                </a:solidFill>
                <a:latin typeface="Arial"/>
                <a:ea typeface="Arial"/>
                <a:cs typeface="Arial"/>
                <a:sym typeface="Arial"/>
              </a:rPr>
              <a:t> </a:t>
            </a:r>
            <a:r>
              <a:rPr b="1" i="1" lang="en" sz="900">
                <a:solidFill>
                  <a:srgbClr val="0070C0"/>
                </a:solidFill>
                <a:latin typeface="Arial"/>
                <a:ea typeface="Arial"/>
                <a:cs typeface="Arial"/>
                <a:sym typeface="Arial"/>
              </a:rPr>
              <a:t>milliseconds;</a:t>
            </a:r>
            <a:r>
              <a:rPr b="1" lang="en" sz="900">
                <a:solidFill>
                  <a:srgbClr val="0070C0"/>
                </a:solidFill>
                <a:latin typeface="Arial"/>
                <a:ea typeface="Arial"/>
                <a:cs typeface="Arial"/>
                <a:sym typeface="Arial"/>
              </a:rPr>
              <a:t> we become aware of what we do only after we have done it. </a:t>
            </a:r>
            <a:endParaRPr sz="1100"/>
          </a:p>
          <a:p>
            <a:pPr indent="-171450" lvl="0" marL="177800" marR="0" rtl="0" algn="l">
              <a:lnSpc>
                <a:spcPct val="115000"/>
              </a:lnSpc>
              <a:spcBef>
                <a:spcPts val="60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The lag in conscious experience applies also to the decision to act; we only become aware of our decisions after they have been formed. </a:t>
            </a:r>
            <a:endParaRPr sz="1100"/>
          </a:p>
          <a:p>
            <a:pPr indent="-171450" lvl="0" marL="177800" marR="0" rtl="0" algn="l">
              <a:lnSpc>
                <a:spcPct val="115000"/>
              </a:lnSpc>
              <a:spcBef>
                <a:spcPts val="600"/>
              </a:spcBef>
              <a:spcAft>
                <a:spcPts val="0"/>
              </a:spcAft>
              <a:buClr>
                <a:srgbClr val="0070C0"/>
              </a:buClr>
              <a:buSzPts val="900"/>
              <a:buFont typeface="Arial"/>
              <a:buAutoNum type="arabicParenBoth"/>
            </a:pPr>
            <a:r>
              <a:rPr b="1" lang="en" sz="900">
                <a:solidFill>
                  <a:srgbClr val="0070C0"/>
                </a:solidFill>
                <a:latin typeface="Arial"/>
                <a:ea typeface="Arial"/>
                <a:cs typeface="Arial"/>
                <a:sym typeface="Arial"/>
              </a:rPr>
              <a:t> The “self” is as much a creation of the brain as is the rest of the perceived world</a:t>
            </a:r>
            <a:r>
              <a:rPr lang="en" sz="900">
                <a:solidFill>
                  <a:srgbClr val="0070C0"/>
                </a:solidFill>
                <a:latin typeface="Arial"/>
                <a:ea typeface="Arial"/>
                <a:cs typeface="Arial"/>
                <a:sym typeface="Arial"/>
              </a:rPr>
              <a:t>.</a:t>
            </a:r>
            <a:r>
              <a:rPr lang="en" sz="1400">
                <a:solidFill>
                  <a:srgbClr val="0070C0"/>
                </a:solidFill>
                <a:latin typeface="Arial"/>
                <a:ea typeface="Arial"/>
                <a:cs typeface="Arial"/>
                <a:sym typeface="Arial"/>
              </a:rPr>
              <a:t> </a:t>
            </a:r>
            <a:endParaRPr sz="2100">
              <a:solidFill>
                <a:srgbClr val="0070C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pakietu Office">
  <a:themeElements>
    <a:clrScheme name="Pakiet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